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72" r:id="rId2"/>
    <p:sldId id="257" r:id="rId3"/>
    <p:sldId id="273" r:id="rId4"/>
    <p:sldId id="274" r:id="rId5"/>
    <p:sldId id="298" r:id="rId6"/>
    <p:sldId id="259" r:id="rId7"/>
    <p:sldId id="263" r:id="rId8"/>
    <p:sldId id="299" r:id="rId9"/>
    <p:sldId id="300" r:id="rId10"/>
    <p:sldId id="301" r:id="rId11"/>
    <p:sldId id="276" r:id="rId12"/>
    <p:sldId id="277" r:id="rId13"/>
    <p:sldId id="278" r:id="rId14"/>
    <p:sldId id="267" r:id="rId15"/>
    <p:sldId id="279" r:id="rId16"/>
    <p:sldId id="281" r:id="rId17"/>
    <p:sldId id="302" r:id="rId18"/>
    <p:sldId id="284" r:id="rId19"/>
    <p:sldId id="293" r:id="rId20"/>
    <p:sldId id="294" r:id="rId21"/>
    <p:sldId id="295" r:id="rId22"/>
    <p:sldId id="268" r:id="rId23"/>
  </p:sldIdLst>
  <p:sldSz cx="18288000" cy="10287000"/>
  <p:notesSz cx="6858000" cy="9144000"/>
  <p:embeddedFontLst>
    <p:embeddedFont>
      <p:font typeface="ADLaM Display" panose="02010000000000000000" pitchFamily="2" charset="0"/>
      <p:regular r:id="rId25"/>
    </p:embeddedFont>
    <p:embeddedFont>
      <p:font typeface="Algerian" panose="04020705040A02060702" pitchFamily="82" charset="0"/>
      <p:regular r:id="rId26"/>
    </p:embeddedFont>
    <p:embeddedFont>
      <p:font typeface="One Little Font" panose="020B0604020202020204" charset="0"/>
      <p:regular r:id="rId27"/>
    </p:embeddedFont>
    <p:embeddedFont>
      <p:font typeface="One Little Font Bold" panose="020B0604020202020204" charset="0"/>
      <p:regular r:id="rId28"/>
    </p:embeddedFont>
    <p:embeddedFont>
      <p:font typeface="Quicksand" panose="020B0604020202020204" charset="0"/>
      <p:regular r:id="rId29"/>
    </p:embeddedFont>
    <p:embeddedFont>
      <p:font typeface="Quicksand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2:00:35.519"/>
    </inkml:context>
    <inkml:brush xml:id="br0">
      <inkml:brushProperty name="width" value="0.35" units="cm"/>
      <inkml:brushProperty name="height" value="0.35" units="cm"/>
      <inkml:brushProperty name="color" value="#008C3A"/>
    </inkml:brush>
  </inkml:definitions>
  <inkml:trace contextRef="#ctx0" brushRef="#br0">0 0 4915,'0'0'0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2:00:35.981"/>
    </inkml:context>
    <inkml:brush xml:id="br0">
      <inkml:brushProperty name="width" value="0.35" units="cm"/>
      <inkml:brushProperty name="height" value="0.35" units="cm"/>
      <inkml:brushProperty name="color" value="#008C3A"/>
    </inkml:brush>
  </inkml:definitions>
  <inkml:trace contextRef="#ctx0" brushRef="#br0">0 0 4915,'0'0'0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905060CD-F176-4938-8FC0-1842146FF819}" type="datetimeFigureOut">
              <a:rPr lang="ar-EG" smtClean="0"/>
              <a:t>23/08/1447</a:t>
            </a:fld>
            <a:endParaRPr lang="ar-EG"/>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C9F6C6E-528A-40BD-AA03-830F9EEBA8F1}" type="slidenum">
              <a:rPr lang="ar-EG" smtClean="0"/>
              <a:t>‹#›</a:t>
            </a:fld>
            <a:endParaRPr lang="ar-EG"/>
          </a:p>
        </p:txBody>
      </p:sp>
    </p:spTree>
    <p:extLst>
      <p:ext uri="{BB962C8B-B14F-4D97-AF65-F5344CB8AC3E}">
        <p14:creationId xmlns:p14="http://schemas.microsoft.com/office/powerpoint/2010/main" val="203183634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txBody>
          <a:bodyPr/>
          <a:lstStyle/>
          <a:p>
            <a:endParaRPr lang="ar-EG"/>
          </a:p>
        </p:txBody>
      </p:sp>
      <p:sp>
        <p:nvSpPr>
          <p:cNvPr id="3" name="عنصر نائب للملاحظات 2"/>
          <p:cNvSpPr>
            <a:spLocks noGrp="1"/>
          </p:cNvSpPr>
          <p:nvPr>
            <p:ph type="body" idx="1"/>
          </p:nvPr>
        </p:nvSpPr>
        <p:spPr/>
        <p:txBody>
          <a:bodyPr/>
          <a:lstStyle/>
          <a:p>
            <a:endParaRPr lang="ar-EG" dirty="0"/>
          </a:p>
        </p:txBody>
      </p:sp>
      <p:sp>
        <p:nvSpPr>
          <p:cNvPr id="4" name="عنصر نائب لرقم الشريحة 3"/>
          <p:cNvSpPr>
            <a:spLocks noGrp="1"/>
          </p:cNvSpPr>
          <p:nvPr>
            <p:ph type="sldNum" sz="quarter" idx="5"/>
          </p:nvPr>
        </p:nvSpPr>
        <p:spPr/>
        <p:txBody>
          <a:bodyPr/>
          <a:lstStyle/>
          <a:p>
            <a:fld id="{7C9F6C6E-528A-40BD-AA03-830F9EEBA8F1}" type="slidenum">
              <a:rPr lang="ar-EG" smtClean="0"/>
              <a:t>13</a:t>
            </a:fld>
            <a:endParaRPr lang="ar-EG"/>
          </a:p>
        </p:txBody>
      </p:sp>
    </p:spTree>
    <p:extLst>
      <p:ext uri="{BB962C8B-B14F-4D97-AF65-F5344CB8AC3E}">
        <p14:creationId xmlns:p14="http://schemas.microsoft.com/office/powerpoint/2010/main" val="1726788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5.mp4"/><Relationship Id="rId7" Type="http://schemas.openxmlformats.org/officeDocument/2006/relationships/image" Target="../media/image2.svg"/><Relationship Id="rId2" Type="http://schemas.openxmlformats.org/officeDocument/2006/relationships/audio" Target="../media/media4.mp4"/><Relationship Id="rId1" Type="http://schemas.microsoft.com/office/2007/relationships/media" Target="../media/media4.mp4"/><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audio" Target="../media/media5.mp4"/><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6.mp4"/><Relationship Id="rId1" Type="http://schemas.microsoft.com/office/2007/relationships/media" Target="../media/media6.mp4"/><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svg"/><Relationship Id="rId7"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9.svg"/><Relationship Id="rId10" Type="http://schemas.openxmlformats.org/officeDocument/2006/relationships/image" Target="../media/image33.jpeg"/><Relationship Id="rId4" Type="http://schemas.openxmlformats.org/officeDocument/2006/relationships/image" Target="../media/image18.pn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3.mp4"/><Relationship Id="rId7" Type="http://schemas.openxmlformats.org/officeDocument/2006/relationships/image" Target="../media/image2.svg"/><Relationship Id="rId12" Type="http://schemas.openxmlformats.org/officeDocument/2006/relationships/image" Target="../media/image1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png"/><Relationship Id="rId11" Type="http://schemas.openxmlformats.org/officeDocument/2006/relationships/customXml" Target="../ink/ink2.xml"/><Relationship Id="rId5" Type="http://schemas.openxmlformats.org/officeDocument/2006/relationships/slideLayout" Target="../slideLayouts/slideLayout7.xml"/><Relationship Id="rId10" Type="http://schemas.openxmlformats.org/officeDocument/2006/relationships/image" Target="../media/image150.png"/><Relationship Id="rId4" Type="http://schemas.openxmlformats.org/officeDocument/2006/relationships/video" Target="../media/media3.mp4"/><Relationship Id="rId9" Type="http://schemas.openxmlformats.org/officeDocument/2006/relationships/customXml" Target="../ink/ink1.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Freeform 3"/>
          <p:cNvSpPr/>
          <p:nvPr/>
        </p:nvSpPr>
        <p:spPr>
          <a:xfrm>
            <a:off x="11887200" y="-428164"/>
            <a:ext cx="12236550" cy="7158382"/>
          </a:xfrm>
          <a:custGeom>
            <a:avLst/>
            <a:gdLst/>
            <a:ahLst/>
            <a:cxnLst/>
            <a:rect l="l" t="t" r="r" b="b"/>
            <a:pathLst>
              <a:path w="12236550" h="7158382">
                <a:moveTo>
                  <a:pt x="0" y="0"/>
                </a:moveTo>
                <a:lnTo>
                  <a:pt x="12236550" y="0"/>
                </a:lnTo>
                <a:lnTo>
                  <a:pt x="12236550" y="7158382"/>
                </a:lnTo>
                <a:lnTo>
                  <a:pt x="0" y="71583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grpSp>
        <p:nvGrpSpPr>
          <p:cNvPr id="4" name="Group 4"/>
          <p:cNvGrpSpPr/>
          <p:nvPr/>
        </p:nvGrpSpPr>
        <p:grpSpPr>
          <a:xfrm>
            <a:off x="1066800" y="266700"/>
            <a:ext cx="12880724" cy="3974818"/>
            <a:chOff x="83782" y="626192"/>
            <a:chExt cx="17174298" cy="5299758"/>
          </a:xfrm>
        </p:grpSpPr>
        <p:sp>
          <p:nvSpPr>
            <p:cNvPr id="5" name="TextBox 5"/>
            <p:cNvSpPr txBox="1"/>
            <p:nvPr/>
          </p:nvSpPr>
          <p:spPr>
            <a:xfrm rot="21391252">
              <a:off x="115963" y="713731"/>
              <a:ext cx="13169930" cy="2702194"/>
            </a:xfrm>
            <a:prstGeom prst="rect">
              <a:avLst/>
            </a:prstGeom>
          </p:spPr>
          <p:txBody>
            <a:bodyPr lIns="0" tIns="0" rIns="0" bIns="0" rtlCol="0" anchor="t">
              <a:spAutoFit/>
            </a:bodyPr>
            <a:lstStyle/>
            <a:p>
              <a:pPr algn="just">
                <a:lnSpc>
                  <a:spcPts val="15815"/>
                </a:lnSpc>
              </a:pPr>
              <a:r>
                <a:rPr lang="en-US" sz="13179" b="1" dirty="0">
                  <a:solidFill>
                    <a:srgbClr val="000000"/>
                  </a:solidFill>
                  <a:latin typeface="One Little Font Bold"/>
                  <a:ea typeface="One Little Font Bold"/>
                  <a:cs typeface="One Little Font Bold"/>
                  <a:sym typeface="One Little Font Bold"/>
                </a:rPr>
                <a:t>Unit 9</a:t>
              </a:r>
            </a:p>
          </p:txBody>
        </p:sp>
        <p:sp>
          <p:nvSpPr>
            <p:cNvPr id="6" name="TextBox 6"/>
            <p:cNvSpPr txBox="1"/>
            <p:nvPr/>
          </p:nvSpPr>
          <p:spPr>
            <a:xfrm rot="21464105">
              <a:off x="249450" y="3017974"/>
              <a:ext cx="16987402" cy="2907976"/>
            </a:xfrm>
            <a:prstGeom prst="rect">
              <a:avLst/>
            </a:prstGeom>
          </p:spPr>
          <p:txBody>
            <a:bodyPr lIns="0" tIns="0" rIns="0" bIns="0" rtlCol="0" anchor="t">
              <a:spAutoFit/>
            </a:bodyPr>
            <a:lstStyle/>
            <a:p>
              <a:pPr algn="just">
                <a:lnSpc>
                  <a:spcPts val="17029"/>
                </a:lnSpc>
              </a:pPr>
              <a:r>
                <a:rPr lang="en-US" sz="14191" b="1" dirty="0">
                  <a:solidFill>
                    <a:srgbClr val="000000"/>
                  </a:solidFill>
                  <a:latin typeface="One Little Font Bold"/>
                  <a:ea typeface="One Little Font Bold"/>
                  <a:cs typeface="One Little Font Bold"/>
                  <a:sym typeface="One Little Font Bold"/>
                </a:rPr>
                <a:t>Let’s go out </a:t>
              </a:r>
            </a:p>
          </p:txBody>
        </p:sp>
        <p:sp>
          <p:nvSpPr>
            <p:cNvPr id="7" name="TextBox 7"/>
            <p:cNvSpPr txBox="1"/>
            <p:nvPr/>
          </p:nvSpPr>
          <p:spPr>
            <a:xfrm rot="21464105">
              <a:off x="270678" y="2937358"/>
              <a:ext cx="16987402" cy="2907976"/>
            </a:xfrm>
            <a:prstGeom prst="rect">
              <a:avLst/>
            </a:prstGeom>
          </p:spPr>
          <p:txBody>
            <a:bodyPr lIns="0" tIns="0" rIns="0" bIns="0" rtlCol="0" anchor="t">
              <a:spAutoFit/>
            </a:bodyPr>
            <a:lstStyle/>
            <a:p>
              <a:pPr algn="just">
                <a:lnSpc>
                  <a:spcPts val="17029"/>
                </a:lnSpc>
              </a:pPr>
              <a:r>
                <a:rPr lang="en-US" sz="14191" b="1" dirty="0">
                  <a:solidFill>
                    <a:srgbClr val="F0762C"/>
                  </a:solidFill>
                  <a:latin typeface="One Little Font Bold"/>
                  <a:ea typeface="One Little Font Bold"/>
                  <a:cs typeface="One Little Font Bold"/>
                  <a:sym typeface="One Little Font Bold"/>
                </a:rPr>
                <a:t>Let’s go out </a:t>
              </a:r>
            </a:p>
          </p:txBody>
        </p:sp>
        <p:sp>
          <p:nvSpPr>
            <p:cNvPr id="8" name="TextBox 8"/>
            <p:cNvSpPr txBox="1"/>
            <p:nvPr/>
          </p:nvSpPr>
          <p:spPr>
            <a:xfrm rot="21391252">
              <a:off x="83782" y="626192"/>
              <a:ext cx="13169929" cy="2702194"/>
            </a:xfrm>
            <a:prstGeom prst="rect">
              <a:avLst/>
            </a:prstGeom>
          </p:spPr>
          <p:txBody>
            <a:bodyPr lIns="0" tIns="0" rIns="0" bIns="0" rtlCol="0" anchor="t">
              <a:spAutoFit/>
            </a:bodyPr>
            <a:lstStyle/>
            <a:p>
              <a:pPr algn="just">
                <a:lnSpc>
                  <a:spcPts val="15815"/>
                </a:lnSpc>
              </a:pPr>
              <a:r>
                <a:rPr lang="en-US" sz="13179" b="1" dirty="0">
                  <a:solidFill>
                    <a:srgbClr val="3B863F"/>
                  </a:solidFill>
                  <a:latin typeface="One Little Font Bold"/>
                  <a:ea typeface="One Little Font Bold"/>
                  <a:cs typeface="One Little Font Bold"/>
                  <a:sym typeface="One Little Font Bold"/>
                </a:rPr>
                <a:t>Unit 9</a:t>
              </a:r>
            </a:p>
          </p:txBody>
        </p:sp>
      </p:grpSp>
      <p:sp>
        <p:nvSpPr>
          <p:cNvPr id="9" name="Freeform 9"/>
          <p:cNvSpPr/>
          <p:nvPr/>
        </p:nvSpPr>
        <p:spPr>
          <a:xfrm>
            <a:off x="2955021" y="4220920"/>
            <a:ext cx="5219240" cy="6818485"/>
          </a:xfrm>
          <a:custGeom>
            <a:avLst/>
            <a:gdLst/>
            <a:ahLst/>
            <a:cxnLst/>
            <a:rect l="l" t="t" r="r" b="b"/>
            <a:pathLst>
              <a:path w="5219240" h="6818485">
                <a:moveTo>
                  <a:pt x="0" y="0"/>
                </a:moveTo>
                <a:lnTo>
                  <a:pt x="5219240" y="0"/>
                </a:lnTo>
                <a:lnTo>
                  <a:pt x="5219240" y="6818485"/>
                </a:lnTo>
                <a:lnTo>
                  <a:pt x="0" y="68184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
        <p:nvSpPr>
          <p:cNvPr id="10" name="Freeform 10"/>
          <p:cNvSpPr/>
          <p:nvPr/>
        </p:nvSpPr>
        <p:spPr>
          <a:xfrm>
            <a:off x="-1425287" y="5387951"/>
            <a:ext cx="4363375" cy="6049740"/>
          </a:xfrm>
          <a:custGeom>
            <a:avLst/>
            <a:gdLst/>
            <a:ahLst/>
            <a:cxnLst/>
            <a:rect l="l" t="t" r="r" b="b"/>
            <a:pathLst>
              <a:path w="4363375" h="6049740">
                <a:moveTo>
                  <a:pt x="0" y="0"/>
                </a:moveTo>
                <a:lnTo>
                  <a:pt x="4363375" y="0"/>
                </a:lnTo>
                <a:lnTo>
                  <a:pt x="4363375" y="6049740"/>
                </a:lnTo>
                <a:lnTo>
                  <a:pt x="0" y="60497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EG"/>
          </a:p>
        </p:txBody>
      </p:sp>
      <p:sp>
        <p:nvSpPr>
          <p:cNvPr id="11" name="Freeform 11"/>
          <p:cNvSpPr/>
          <p:nvPr/>
        </p:nvSpPr>
        <p:spPr>
          <a:xfrm>
            <a:off x="13112548" y="7931652"/>
            <a:ext cx="6069685" cy="5860005"/>
          </a:xfrm>
          <a:custGeom>
            <a:avLst/>
            <a:gdLst/>
            <a:ahLst/>
            <a:cxnLst/>
            <a:rect l="l" t="t" r="r" b="b"/>
            <a:pathLst>
              <a:path w="6069685" h="5860005">
                <a:moveTo>
                  <a:pt x="0" y="0"/>
                </a:moveTo>
                <a:lnTo>
                  <a:pt x="6069684" y="0"/>
                </a:lnTo>
                <a:lnTo>
                  <a:pt x="6069684" y="5860005"/>
                </a:lnTo>
                <a:lnTo>
                  <a:pt x="0" y="586000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EG"/>
          </a:p>
        </p:txBody>
      </p:sp>
      <p:sp>
        <p:nvSpPr>
          <p:cNvPr id="12" name="Freeform 12"/>
          <p:cNvSpPr/>
          <p:nvPr/>
        </p:nvSpPr>
        <p:spPr>
          <a:xfrm>
            <a:off x="16440712" y="7151455"/>
            <a:ext cx="2318156" cy="1862955"/>
          </a:xfrm>
          <a:custGeom>
            <a:avLst/>
            <a:gdLst/>
            <a:ahLst/>
            <a:cxnLst/>
            <a:rect l="l" t="t" r="r" b="b"/>
            <a:pathLst>
              <a:path w="2318156" h="1862955">
                <a:moveTo>
                  <a:pt x="0" y="0"/>
                </a:moveTo>
                <a:lnTo>
                  <a:pt x="2318156" y="0"/>
                </a:lnTo>
                <a:lnTo>
                  <a:pt x="2318156" y="1862955"/>
                </a:lnTo>
                <a:lnTo>
                  <a:pt x="0" y="186295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ar-EG"/>
          </a:p>
        </p:txBody>
      </p:sp>
      <p:sp>
        <p:nvSpPr>
          <p:cNvPr id="14" name="مربع نص 13">
            <a:extLst>
              <a:ext uri="{FF2B5EF4-FFF2-40B4-BE49-F238E27FC236}">
                <a16:creationId xmlns:a16="http://schemas.microsoft.com/office/drawing/2014/main" id="{B1BEC954-751D-6418-4F69-EFA10C3444FB}"/>
              </a:ext>
            </a:extLst>
          </p:cNvPr>
          <p:cNvSpPr txBox="1"/>
          <p:nvPr/>
        </p:nvSpPr>
        <p:spPr>
          <a:xfrm>
            <a:off x="12488350" y="3589349"/>
            <a:ext cx="14029898" cy="1919756"/>
          </a:xfrm>
          <a:prstGeom prst="rect">
            <a:avLst/>
          </a:prstGeom>
          <a:noFill/>
        </p:spPr>
        <p:txBody>
          <a:bodyPr wrap="square">
            <a:spAutoFit/>
          </a:bodyPr>
          <a:lstStyle/>
          <a:p>
            <a:pPr algn="just">
              <a:lnSpc>
                <a:spcPts val="15815"/>
              </a:lnSpc>
            </a:pPr>
            <a:r>
              <a:rPr lang="en-US" sz="8000" b="1" dirty="0">
                <a:solidFill>
                  <a:schemeClr val="accent6">
                    <a:lumMod val="75000"/>
                  </a:schemeClr>
                </a:solidFill>
                <a:latin typeface="One Little Font Bold"/>
                <a:ea typeface="One Little Font Bold"/>
                <a:cs typeface="One Little Font Bold"/>
                <a:sym typeface="One Little Font Bold"/>
              </a:rPr>
              <a:t>MS. AYA AMIR</a:t>
            </a:r>
          </a:p>
        </p:txBody>
      </p:sp>
      <p:sp>
        <p:nvSpPr>
          <p:cNvPr id="16" name="مربع نص 15">
            <a:extLst>
              <a:ext uri="{FF2B5EF4-FFF2-40B4-BE49-F238E27FC236}">
                <a16:creationId xmlns:a16="http://schemas.microsoft.com/office/drawing/2014/main" id="{8305B08E-17A1-20C2-88AB-5589C605AE66}"/>
              </a:ext>
            </a:extLst>
          </p:cNvPr>
          <p:cNvSpPr txBox="1"/>
          <p:nvPr/>
        </p:nvSpPr>
        <p:spPr>
          <a:xfrm>
            <a:off x="12508822" y="3552577"/>
            <a:ext cx="14029898" cy="2096728"/>
          </a:xfrm>
          <a:prstGeom prst="rect">
            <a:avLst/>
          </a:prstGeom>
          <a:noFill/>
        </p:spPr>
        <p:txBody>
          <a:bodyPr wrap="square">
            <a:spAutoFit/>
          </a:bodyPr>
          <a:lstStyle/>
          <a:p>
            <a:pPr algn="just">
              <a:lnSpc>
                <a:spcPts val="17029"/>
              </a:lnSpc>
            </a:pPr>
            <a:r>
              <a:rPr lang="en-US" sz="8000" b="1" dirty="0">
                <a:solidFill>
                  <a:schemeClr val="tx1">
                    <a:lumMod val="95000"/>
                    <a:lumOff val="5000"/>
                  </a:schemeClr>
                </a:solidFill>
                <a:latin typeface="One Little Font Bold"/>
                <a:ea typeface="One Little Font Bold"/>
                <a:cs typeface="One Little Font Bold"/>
                <a:sym typeface="One Little Font Bold"/>
              </a:rPr>
              <a:t>MS. AYA AMIR</a:t>
            </a:r>
          </a:p>
        </p:txBody>
      </p:sp>
      <p:sp>
        <p:nvSpPr>
          <p:cNvPr id="2" name="Freeform 2"/>
          <p:cNvSpPr/>
          <p:nvPr/>
        </p:nvSpPr>
        <p:spPr>
          <a:xfrm>
            <a:off x="8335477" y="4505046"/>
            <a:ext cx="4466260" cy="6234627"/>
          </a:xfrm>
          <a:custGeom>
            <a:avLst/>
            <a:gdLst/>
            <a:ahLst/>
            <a:cxnLst/>
            <a:rect l="l" t="t" r="r" b="b"/>
            <a:pathLst>
              <a:path w="4466260" h="6234627">
                <a:moveTo>
                  <a:pt x="0" y="0"/>
                </a:moveTo>
                <a:lnTo>
                  <a:pt x="4466260" y="0"/>
                </a:lnTo>
                <a:lnTo>
                  <a:pt x="4466260" y="6234627"/>
                </a:lnTo>
                <a:lnTo>
                  <a:pt x="0" y="62346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ar-EG"/>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4405-DA87-B845-A407-EFEE4B97580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E725F1-5D5D-7BF2-56F5-EC9E2FD798B3}"/>
              </a:ext>
            </a:extLst>
          </p:cNvPr>
          <p:cNvSpPr/>
          <p:nvPr/>
        </p:nvSpPr>
        <p:spPr>
          <a:xfrm>
            <a:off x="-5443" y="55304"/>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3" name="TextBox 3">
            <a:extLst>
              <a:ext uri="{FF2B5EF4-FFF2-40B4-BE49-F238E27FC236}">
                <a16:creationId xmlns:a16="http://schemas.microsoft.com/office/drawing/2014/main" id="{718F5A8F-D80D-A1C6-7669-D79C5A32B4EF}"/>
              </a:ext>
            </a:extLst>
          </p:cNvPr>
          <p:cNvSpPr txBox="1"/>
          <p:nvPr/>
        </p:nvSpPr>
        <p:spPr>
          <a:xfrm>
            <a:off x="1060263" y="1257300"/>
            <a:ext cx="7882508" cy="877163"/>
          </a:xfrm>
          <a:prstGeom prst="rect">
            <a:avLst/>
          </a:prstGeom>
        </p:spPr>
        <p:txBody>
          <a:bodyPr lIns="0" tIns="0" rIns="0" bIns="0" rtlCol="0" anchor="t">
            <a:spAutoFit/>
          </a:bodyPr>
          <a:lstStyle/>
          <a:p>
            <a:pPr algn="l">
              <a:lnSpc>
                <a:spcPts val="5600"/>
              </a:lnSpc>
            </a:pPr>
            <a:r>
              <a:rPr lang="en-US" sz="8800" dirty="0">
                <a:solidFill>
                  <a:srgbClr val="7BCFFB"/>
                </a:solidFill>
                <a:latin typeface="One Little Font"/>
                <a:ea typeface="One Little Font"/>
                <a:cs typeface="One Little Font"/>
                <a:sym typeface="One Little Font"/>
              </a:rPr>
              <a:t>Focus!</a:t>
            </a:r>
          </a:p>
        </p:txBody>
      </p:sp>
      <p:sp>
        <p:nvSpPr>
          <p:cNvPr id="5" name="TextBox 5">
            <a:extLst>
              <a:ext uri="{FF2B5EF4-FFF2-40B4-BE49-F238E27FC236}">
                <a16:creationId xmlns:a16="http://schemas.microsoft.com/office/drawing/2014/main" id="{2C4C7FE6-B86C-AB4D-C51D-E4A8417649EB}"/>
              </a:ext>
            </a:extLst>
          </p:cNvPr>
          <p:cNvSpPr txBox="1"/>
          <p:nvPr/>
        </p:nvSpPr>
        <p:spPr>
          <a:xfrm>
            <a:off x="1098363" y="2247900"/>
            <a:ext cx="13723983" cy="2769989"/>
          </a:xfrm>
          <a:prstGeom prst="rect">
            <a:avLst/>
          </a:prstGeom>
        </p:spPr>
        <p:txBody>
          <a:bodyPr wrap="square" lIns="0" tIns="0" rIns="0" bIns="0" rtlCol="0" anchor="t">
            <a:spAutoFit/>
          </a:bodyPr>
          <a:lstStyle/>
          <a:p>
            <a:pPr lvl="0" eaLnBrk="0" fontAlgn="base" hangingPunct="0">
              <a:spcBef>
                <a:spcPct val="0"/>
              </a:spcBef>
              <a:spcAft>
                <a:spcPct val="0"/>
              </a:spcAft>
              <a:buFontTx/>
              <a:buChar char="•"/>
            </a:pPr>
            <a:r>
              <a:rPr lang="ar-EG" altLang="ar-EG" sz="6000" i="1" dirty="0">
                <a:solidFill>
                  <a:schemeClr val="accent1">
                    <a:lumMod val="75000"/>
                  </a:schemeClr>
                </a:solidFill>
                <a:latin typeface="Arial" panose="020B0604020202020204" pitchFamily="34" charset="0"/>
              </a:rPr>
              <a:t>Aya</a:t>
            </a:r>
            <a:r>
              <a:rPr lang="ar-EG" altLang="ar-EG" sz="6000" i="1" dirty="0">
                <a:latin typeface="Arial" panose="020B0604020202020204" pitchFamily="34" charset="0"/>
              </a:rPr>
              <a:t> has a laptop → </a:t>
            </a:r>
            <a:r>
              <a:rPr lang="ar-EG" altLang="ar-EG" sz="6000" i="1" dirty="0">
                <a:solidFill>
                  <a:schemeClr val="accent1">
                    <a:lumMod val="75000"/>
                  </a:schemeClr>
                </a:solidFill>
                <a:latin typeface="Arial" panose="020B0604020202020204" pitchFamily="34" charset="0"/>
              </a:rPr>
              <a:t>Her</a:t>
            </a:r>
            <a:r>
              <a:rPr lang="ar-EG" altLang="ar-EG" sz="6000" i="1" dirty="0">
                <a:latin typeface="Arial" panose="020B0604020202020204" pitchFamily="34" charset="0"/>
              </a:rPr>
              <a:t> laptop is new</a:t>
            </a:r>
            <a:r>
              <a:rPr lang="ar-EG" altLang="ar-EG" sz="6000" dirty="0">
                <a:latin typeface="Arial" panose="020B0604020202020204" pitchFamily="34" charset="0"/>
              </a:rPr>
              <a:t> </a:t>
            </a:r>
          </a:p>
          <a:p>
            <a:pPr lvl="0" eaLnBrk="0" fontAlgn="base" hangingPunct="0">
              <a:spcBef>
                <a:spcPct val="0"/>
              </a:spcBef>
              <a:spcAft>
                <a:spcPct val="0"/>
              </a:spcAft>
            </a:pPr>
            <a:r>
              <a:rPr lang="ar-EG" altLang="ar-EG" sz="6000" dirty="0">
                <a:latin typeface="Arial" panose="020B0604020202020204" pitchFamily="34" charset="0"/>
              </a:rPr>
              <a:t> </a:t>
            </a:r>
          </a:p>
          <a:p>
            <a:pPr lvl="0" eaLnBrk="0" fontAlgn="base" hangingPunct="0">
              <a:spcBef>
                <a:spcPct val="0"/>
              </a:spcBef>
              <a:spcAft>
                <a:spcPct val="0"/>
              </a:spcAft>
              <a:buFontTx/>
              <a:buChar char="•"/>
            </a:pPr>
            <a:r>
              <a:rPr lang="ar-EG" altLang="ar-EG" sz="6000" i="1" dirty="0">
                <a:solidFill>
                  <a:schemeClr val="accent1">
                    <a:lumMod val="75000"/>
                  </a:schemeClr>
                </a:solidFill>
                <a:latin typeface="Arial" panose="020B0604020202020204" pitchFamily="34" charset="0"/>
              </a:rPr>
              <a:t>Ahmed</a:t>
            </a:r>
            <a:r>
              <a:rPr lang="ar-EG" altLang="ar-EG" sz="6000" i="1" dirty="0">
                <a:latin typeface="Arial" panose="020B0604020202020204" pitchFamily="34" charset="0"/>
              </a:rPr>
              <a:t> owns a car → </a:t>
            </a:r>
            <a:r>
              <a:rPr lang="ar-EG" altLang="ar-EG" sz="6000" i="1" dirty="0">
                <a:solidFill>
                  <a:schemeClr val="accent1">
                    <a:lumMod val="75000"/>
                  </a:schemeClr>
                </a:solidFill>
                <a:latin typeface="Arial" panose="020B0604020202020204" pitchFamily="34" charset="0"/>
              </a:rPr>
              <a:t>His</a:t>
            </a:r>
            <a:r>
              <a:rPr lang="ar-EG" altLang="ar-EG" sz="6000" i="1" dirty="0">
                <a:latin typeface="Arial" panose="020B0604020202020204" pitchFamily="34" charset="0"/>
              </a:rPr>
              <a:t> car is red</a:t>
            </a:r>
            <a:r>
              <a:rPr lang="ar-EG" altLang="ar-EG" sz="6000" dirty="0">
                <a:latin typeface="Arial" panose="020B0604020202020204" pitchFamily="34" charset="0"/>
              </a:rPr>
              <a:t> </a:t>
            </a:r>
          </a:p>
        </p:txBody>
      </p:sp>
      <p:sp>
        <p:nvSpPr>
          <p:cNvPr id="6" name="Freeform 6">
            <a:extLst>
              <a:ext uri="{FF2B5EF4-FFF2-40B4-BE49-F238E27FC236}">
                <a16:creationId xmlns:a16="http://schemas.microsoft.com/office/drawing/2014/main" id="{22C12BA4-7738-F84A-3B60-8C7FC52829D8}"/>
              </a:ext>
            </a:extLst>
          </p:cNvPr>
          <p:cNvSpPr/>
          <p:nvPr/>
        </p:nvSpPr>
        <p:spPr>
          <a:xfrm flipH="1">
            <a:off x="11656851" y="3157733"/>
            <a:ext cx="6298332" cy="7749626"/>
          </a:xfrm>
          <a:custGeom>
            <a:avLst/>
            <a:gdLst/>
            <a:ahLst/>
            <a:cxnLst/>
            <a:rect l="l" t="t" r="r" b="b"/>
            <a:pathLst>
              <a:path w="6298332" h="7749626">
                <a:moveTo>
                  <a:pt x="6298333" y="0"/>
                </a:moveTo>
                <a:lnTo>
                  <a:pt x="0" y="0"/>
                </a:lnTo>
                <a:lnTo>
                  <a:pt x="0" y="7749626"/>
                </a:lnTo>
                <a:lnTo>
                  <a:pt x="6298333" y="7749626"/>
                </a:lnTo>
                <a:lnTo>
                  <a:pt x="6298333"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Tree>
    <p:extLst>
      <p:ext uri="{BB962C8B-B14F-4D97-AF65-F5344CB8AC3E}">
        <p14:creationId xmlns:p14="http://schemas.microsoft.com/office/powerpoint/2010/main" val="50326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5FE384AC-4341-2A3F-557B-E96C1C80168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2217729-71DF-93E2-6A7C-D26CB3EC4008}"/>
              </a:ext>
            </a:extLst>
          </p:cNvPr>
          <p:cNvSpPr/>
          <p:nvPr/>
        </p:nvSpPr>
        <p:spPr>
          <a:xfrm>
            <a:off x="0" y="0"/>
            <a:ext cx="182118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9E1846AA-D662-0D28-1A7E-2A0B17FA7A86}"/>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3BAFAE5D-CA89-DD31-97C8-524F86655D37}"/>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FE5FF8EC-E142-5E61-6FD3-124EDFAA020E}"/>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4DB45623-DDCC-11B5-618A-AFDE9493A430}"/>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22" name="صورة 21" descr="صورة تحتوي على نص, الخط, لقطة شاشة, شعار&#10;&#10;قد يكون المحتوى الذي تم إنشاؤه بواسطة الذكاء الاصطناعي غير صحيح.">
            <a:extLst>
              <a:ext uri="{FF2B5EF4-FFF2-40B4-BE49-F238E27FC236}">
                <a16:creationId xmlns:a16="http://schemas.microsoft.com/office/drawing/2014/main" id="{AF6DCFBC-8D6F-3939-A8A2-50362F55C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97" y="723900"/>
            <a:ext cx="9118951" cy="39163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صورة 23" descr="صورة تحتوي على قصاصة فنية, رسم, رسوم متحركة, الرسوم المتحركة&#10;&#10;قد يكون المحتوى الذي تم إنشاؤه بواسطة الذكاء الاصطناعي غير صحيح.">
            <a:extLst>
              <a:ext uri="{FF2B5EF4-FFF2-40B4-BE49-F238E27FC236}">
                <a16:creationId xmlns:a16="http://schemas.microsoft.com/office/drawing/2014/main" id="{C2A8EBB3-39E6-E4F3-881F-1A6177637B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9917" y="5012877"/>
            <a:ext cx="7018887" cy="3809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صورة 2">
            <a:extLst>
              <a:ext uri="{FF2B5EF4-FFF2-40B4-BE49-F238E27FC236}">
                <a16:creationId xmlns:a16="http://schemas.microsoft.com/office/drawing/2014/main" id="{B66AA78F-935D-D450-1E8F-229C9E9AA3F2}"/>
              </a:ext>
            </a:extLst>
          </p:cNvPr>
          <p:cNvPicPr>
            <a:picLocks noChangeAspect="1"/>
          </p:cNvPicPr>
          <p:nvPr/>
        </p:nvPicPr>
        <p:blipFill>
          <a:blip r:embed="rId6"/>
          <a:stretch>
            <a:fillRect/>
          </a:stretch>
        </p:blipFill>
        <p:spPr>
          <a:xfrm>
            <a:off x="-147229" y="4586575"/>
            <a:ext cx="6297714" cy="7748688"/>
          </a:xfrm>
          <a:prstGeom prst="rect">
            <a:avLst/>
          </a:prstGeom>
        </p:spPr>
      </p:pic>
    </p:spTree>
    <p:extLst>
      <p:ext uri="{BB962C8B-B14F-4D97-AF65-F5344CB8AC3E}">
        <p14:creationId xmlns:p14="http://schemas.microsoft.com/office/powerpoint/2010/main" val="4001531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04BB7E98-297B-B370-D544-BE054FFA835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2B5F6D2-5EAB-A2BD-73C2-416920FBEB04}"/>
              </a:ext>
            </a:extLst>
          </p:cNvPr>
          <p:cNvSpPr/>
          <p:nvPr/>
        </p:nvSpPr>
        <p:spPr>
          <a:xfrm>
            <a:off x="152400" y="956781"/>
            <a:ext cx="8866257" cy="9081115"/>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C91A3D3C-788E-B858-B3A3-AB1A50D0FF62}"/>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BB60A265-1050-1F97-B22E-165402B79BDE}"/>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1493FDB6-EE62-569D-CD70-D4996AEBF3B7}"/>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3860919C-94CB-AE9F-29E5-007E14AD8E8A}"/>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3" name="صورة 2">
            <a:extLst>
              <a:ext uri="{FF2B5EF4-FFF2-40B4-BE49-F238E27FC236}">
                <a16:creationId xmlns:a16="http://schemas.microsoft.com/office/drawing/2014/main" id="{C88C9262-6E79-3372-B5FA-90E7142471DA}"/>
              </a:ext>
            </a:extLst>
          </p:cNvPr>
          <p:cNvPicPr>
            <a:picLocks noChangeAspect="1"/>
          </p:cNvPicPr>
          <p:nvPr/>
        </p:nvPicPr>
        <p:blipFill>
          <a:blip r:embed="rId8"/>
          <a:stretch>
            <a:fillRect/>
          </a:stretch>
        </p:blipFill>
        <p:spPr>
          <a:xfrm>
            <a:off x="9018657" y="990569"/>
            <a:ext cx="9218739" cy="9047327"/>
          </a:xfrm>
          <a:prstGeom prst="rect">
            <a:avLst/>
          </a:prstGeom>
        </p:spPr>
      </p:pic>
      <p:sp>
        <p:nvSpPr>
          <p:cNvPr id="4" name="مربع نص 3">
            <a:extLst>
              <a:ext uri="{FF2B5EF4-FFF2-40B4-BE49-F238E27FC236}">
                <a16:creationId xmlns:a16="http://schemas.microsoft.com/office/drawing/2014/main" id="{8F8E81F0-27DF-0953-741C-EA755849F85F}"/>
              </a:ext>
            </a:extLst>
          </p:cNvPr>
          <p:cNvSpPr txBox="1"/>
          <p:nvPr/>
        </p:nvSpPr>
        <p:spPr>
          <a:xfrm>
            <a:off x="2827684" y="-190500"/>
            <a:ext cx="11421716" cy="1323439"/>
          </a:xfrm>
          <a:prstGeom prst="rect">
            <a:avLst/>
          </a:prstGeom>
          <a:noFill/>
        </p:spPr>
        <p:txBody>
          <a:bodyPr wrap="none" rtlCol="1">
            <a:spAutoFit/>
          </a:bodyPr>
          <a:lstStyle/>
          <a:p>
            <a:r>
              <a:rPr lang="en-US" sz="8000" dirty="0">
                <a:solidFill>
                  <a:schemeClr val="tx2"/>
                </a:solidFill>
                <a:latin typeface="Algerian" panose="04020705040A02060702" pitchFamily="82" charset="0"/>
              </a:rPr>
              <a:t>Someone has to do it!</a:t>
            </a:r>
            <a:endParaRPr lang="ar-EG" sz="8000" dirty="0">
              <a:solidFill>
                <a:schemeClr val="tx2"/>
              </a:solidFill>
              <a:latin typeface="Algerian" panose="04020705040A02060702" pitchFamily="82" charset="0"/>
            </a:endParaRPr>
          </a:p>
        </p:txBody>
      </p:sp>
      <p:sp>
        <p:nvSpPr>
          <p:cNvPr id="6" name="مربع نص 5">
            <a:extLst>
              <a:ext uri="{FF2B5EF4-FFF2-40B4-BE49-F238E27FC236}">
                <a16:creationId xmlns:a16="http://schemas.microsoft.com/office/drawing/2014/main" id="{9BFEA07C-56E3-84B4-199D-7618901C9835}"/>
              </a:ext>
            </a:extLst>
          </p:cNvPr>
          <p:cNvSpPr txBox="1"/>
          <p:nvPr/>
        </p:nvSpPr>
        <p:spPr>
          <a:xfrm>
            <a:off x="877717" y="1485900"/>
            <a:ext cx="7696200" cy="8217634"/>
          </a:xfrm>
          <a:prstGeom prst="rect">
            <a:avLst/>
          </a:prstGeom>
          <a:noFill/>
        </p:spPr>
        <p:txBody>
          <a:bodyPr wrap="square" rtlCol="1">
            <a:spAutoFit/>
          </a:bodyPr>
          <a:lstStyle/>
          <a:p>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Parents often complain that they always have to tell their teenage children to do their chores. Parents think their kids are irresponsible. On the other hand, teens feel their parents are always nagging and complaining.</a:t>
            </a:r>
          </a:p>
          <a:p>
            <a:endPar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a:p>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A major problem is that parents think that teens need to do the chores on their</a:t>
            </a:r>
            <a:r>
              <a:rPr lang="en-US" sz="3300" dirty="0">
                <a:solidFill>
                  <a:srgbClr val="FFFF00"/>
                </a:solidFill>
                <a:latin typeface="ADLaM Display" panose="02010000000000000000" pitchFamily="2" charset="0"/>
                <a:ea typeface="ADLaM Display" panose="02010000000000000000" pitchFamily="2" charset="0"/>
                <a:cs typeface="ADLaM Display" panose="02010000000000000000" pitchFamily="2" charset="0"/>
              </a:rPr>
              <a:t>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schedule, while the teens think, </a:t>
            </a:r>
            <a:r>
              <a:rPr lang="en-US" sz="3300"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"Why do I have to do it now, when I can do it later?“</a:t>
            </a:r>
          </a:p>
          <a:p>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This</a:t>
            </a:r>
            <a:r>
              <a:rPr lang="en-US" sz="3300" dirty="0">
                <a:solidFill>
                  <a:srgbClr val="FFFF00"/>
                </a:solidFill>
                <a:latin typeface="ADLaM Display" panose="02010000000000000000" pitchFamily="2" charset="0"/>
                <a:ea typeface="ADLaM Display" panose="02010000000000000000" pitchFamily="2" charset="0"/>
                <a:cs typeface="ADLaM Display" panose="02010000000000000000" pitchFamily="2" charset="0"/>
              </a:rPr>
              <a:t>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usually leads to unnecessary conflict between teens and their parents.</a:t>
            </a:r>
          </a:p>
        </p:txBody>
      </p:sp>
      <p:sp>
        <p:nvSpPr>
          <p:cNvPr id="10" name="مربع نص 9">
            <a:extLst>
              <a:ext uri="{FF2B5EF4-FFF2-40B4-BE49-F238E27FC236}">
                <a16:creationId xmlns:a16="http://schemas.microsoft.com/office/drawing/2014/main" id="{98D73129-A514-5F4E-D5C6-9188D56576BC}"/>
              </a:ext>
            </a:extLst>
          </p:cNvPr>
          <p:cNvSpPr txBox="1"/>
          <p:nvPr/>
        </p:nvSpPr>
        <p:spPr>
          <a:xfrm>
            <a:off x="9463397" y="1485901"/>
            <a:ext cx="7762101" cy="8556188"/>
          </a:xfrm>
          <a:prstGeom prst="rect">
            <a:avLst/>
          </a:prstGeom>
          <a:noFill/>
        </p:spPr>
        <p:txBody>
          <a:bodyPr wrap="square" rtlCol="1">
            <a:spAutoFit/>
          </a:bodyPr>
          <a:lstStyle/>
          <a:p>
            <a:r>
              <a:rPr lang="en-US" sz="3300" dirty="0">
                <a:solidFill>
                  <a:schemeClr val="tx2">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The general questions parents usually ask about chores are the following</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 </a:t>
            </a:r>
          </a:p>
          <a:p>
            <a:pPr marL="342900" indent="-342900">
              <a:buFont typeface="Arial" panose="020B0604020202020204" pitchFamily="34" charset="0"/>
              <a:buChar char="•"/>
            </a:pPr>
            <a:r>
              <a:rPr lang="en-US" sz="3300" dirty="0">
                <a:solidFill>
                  <a:schemeClr val="tx2">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Should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teens have them?</a:t>
            </a:r>
          </a:p>
          <a:p>
            <a:pPr marL="342900" indent="-342900">
              <a:buFont typeface="Arial" panose="020B0604020202020204" pitchFamily="34" charset="0"/>
              <a:buChar char="•"/>
            </a:pPr>
            <a:r>
              <a:rPr lang="en-US" sz="3300" dirty="0">
                <a:solidFill>
                  <a:schemeClr val="tx2">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Should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teens and parents agree on a list of chores together? </a:t>
            </a:r>
          </a:p>
          <a:p>
            <a:pPr marL="342900" indent="-342900">
              <a:buFont typeface="Arial" panose="020B0604020202020204" pitchFamily="34" charset="0"/>
              <a:buChar char="•"/>
            </a:pPr>
            <a:r>
              <a:rPr lang="en-US" sz="3300" dirty="0">
                <a:solidFill>
                  <a:schemeClr val="tx2">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Should</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 teens have freedom to decide when to do them?</a:t>
            </a:r>
          </a:p>
          <a:p>
            <a:pPr marL="342900" indent="-342900">
              <a:buFont typeface="Arial" panose="020B0604020202020204" pitchFamily="34" charset="0"/>
              <a:buChar char="•"/>
            </a:pPr>
            <a:endPar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a:p>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One mother says, </a:t>
            </a:r>
            <a:r>
              <a:rPr lang="en-US" sz="3300"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"My daughter and I</a:t>
            </a:r>
          </a:p>
          <a:p>
            <a:r>
              <a:rPr lang="en-US" sz="3300"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make a list of chores each week. That way she can organize her time for schoolwork, housework, and free time, too.“</a:t>
            </a:r>
          </a:p>
          <a:p>
            <a:endParaRPr lang="en-US" sz="32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a:p>
            <a:endParaRPr lang="en-US" sz="32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a:p>
            <a:endParaRPr lang="en-US" sz="24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1" name="مربع نص 10">
            <a:extLst>
              <a:ext uri="{FF2B5EF4-FFF2-40B4-BE49-F238E27FC236}">
                <a16:creationId xmlns:a16="http://schemas.microsoft.com/office/drawing/2014/main" id="{E806DB83-08E7-5472-D73C-B6DD3A58A921}"/>
              </a:ext>
            </a:extLst>
          </p:cNvPr>
          <p:cNvSpPr txBox="1"/>
          <p:nvPr/>
        </p:nvSpPr>
        <p:spPr>
          <a:xfrm>
            <a:off x="8272231" y="8960887"/>
            <a:ext cx="301686" cy="369332"/>
          </a:xfrm>
          <a:prstGeom prst="rect">
            <a:avLst/>
          </a:prstGeom>
          <a:noFill/>
        </p:spPr>
        <p:txBody>
          <a:bodyPr wrap="none" rtlCol="1">
            <a:spAutoFit/>
          </a:bodyPr>
          <a:lstStyle/>
          <a:p>
            <a:r>
              <a:rPr lang="en-US" dirty="0"/>
              <a:t>1</a:t>
            </a:r>
            <a:endParaRPr lang="ar-EG" dirty="0"/>
          </a:p>
        </p:txBody>
      </p:sp>
      <p:sp>
        <p:nvSpPr>
          <p:cNvPr id="12" name="مربع نص 11">
            <a:extLst>
              <a:ext uri="{FF2B5EF4-FFF2-40B4-BE49-F238E27FC236}">
                <a16:creationId xmlns:a16="http://schemas.microsoft.com/office/drawing/2014/main" id="{A99BD444-ED9C-3404-2ACA-BB213E7E0779}"/>
              </a:ext>
            </a:extLst>
          </p:cNvPr>
          <p:cNvSpPr txBox="1"/>
          <p:nvPr/>
        </p:nvSpPr>
        <p:spPr>
          <a:xfrm>
            <a:off x="9742975" y="8927099"/>
            <a:ext cx="301686" cy="369332"/>
          </a:xfrm>
          <a:prstGeom prst="rect">
            <a:avLst/>
          </a:prstGeom>
          <a:noFill/>
        </p:spPr>
        <p:txBody>
          <a:bodyPr wrap="none" rtlCol="1">
            <a:spAutoFit/>
          </a:bodyPr>
          <a:lstStyle/>
          <a:p>
            <a:r>
              <a:rPr lang="en-US" dirty="0"/>
              <a:t>2</a:t>
            </a:r>
            <a:endParaRPr lang="ar-EG" dirty="0"/>
          </a:p>
        </p:txBody>
      </p:sp>
      <p:pic>
        <p:nvPicPr>
          <p:cNvPr id="13" name="au4">
            <a:hlinkClick r:id="" action="ppaction://media"/>
            <a:extLst>
              <a:ext uri="{FF2B5EF4-FFF2-40B4-BE49-F238E27FC236}">
                <a16:creationId xmlns:a16="http://schemas.microsoft.com/office/drawing/2014/main" id="{62F673A8-C3B1-D52F-BAD1-4E0850ED407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4242" y="219855"/>
            <a:ext cx="685800" cy="685800"/>
          </a:xfrm>
          <a:prstGeom prst="rect">
            <a:avLst/>
          </a:prstGeom>
        </p:spPr>
      </p:pic>
      <p:pic>
        <p:nvPicPr>
          <p:cNvPr id="14" name="au5">
            <a:hlinkClick r:id="" action="ppaction://media"/>
            <a:extLst>
              <a:ext uri="{FF2B5EF4-FFF2-40B4-BE49-F238E27FC236}">
                <a16:creationId xmlns:a16="http://schemas.microsoft.com/office/drawing/2014/main" id="{00C250E3-6370-B73B-96C9-BC450FD02AE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4901242" y="219855"/>
            <a:ext cx="685800" cy="685800"/>
          </a:xfrm>
          <a:prstGeom prst="rect">
            <a:avLst/>
          </a:prstGeom>
        </p:spPr>
      </p:pic>
      <p:sp>
        <p:nvSpPr>
          <p:cNvPr id="20" name="مستطيل 19">
            <a:extLst>
              <a:ext uri="{FF2B5EF4-FFF2-40B4-BE49-F238E27FC236}">
                <a16:creationId xmlns:a16="http://schemas.microsoft.com/office/drawing/2014/main" id="{880F7568-5E0F-F812-B74C-62DFA511CCD5}"/>
              </a:ext>
            </a:extLst>
          </p:cNvPr>
          <p:cNvSpPr/>
          <p:nvPr/>
        </p:nvSpPr>
        <p:spPr>
          <a:xfrm>
            <a:off x="3965233" y="3009895"/>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1" name="مستطيل 20">
            <a:extLst>
              <a:ext uri="{FF2B5EF4-FFF2-40B4-BE49-F238E27FC236}">
                <a16:creationId xmlns:a16="http://schemas.microsoft.com/office/drawing/2014/main" id="{46F1B8BA-D85F-4086-E659-A7EFF23300B1}"/>
              </a:ext>
            </a:extLst>
          </p:cNvPr>
          <p:cNvSpPr/>
          <p:nvPr/>
        </p:nvSpPr>
        <p:spPr>
          <a:xfrm>
            <a:off x="2087228" y="3526523"/>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2" name="مستطيل 21">
            <a:extLst>
              <a:ext uri="{FF2B5EF4-FFF2-40B4-BE49-F238E27FC236}">
                <a16:creationId xmlns:a16="http://schemas.microsoft.com/office/drawing/2014/main" id="{E7946067-98F8-7B7C-B9E9-5BDA88B2C29D}"/>
              </a:ext>
            </a:extLst>
          </p:cNvPr>
          <p:cNvSpPr/>
          <p:nvPr/>
        </p:nvSpPr>
        <p:spPr>
          <a:xfrm>
            <a:off x="6248400" y="4031871"/>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3" name="مستطيل 22">
            <a:extLst>
              <a:ext uri="{FF2B5EF4-FFF2-40B4-BE49-F238E27FC236}">
                <a16:creationId xmlns:a16="http://schemas.microsoft.com/office/drawing/2014/main" id="{E8FBD1FD-08B7-4ED9-9D4A-D48EFBBB4652}"/>
              </a:ext>
            </a:extLst>
          </p:cNvPr>
          <p:cNvSpPr/>
          <p:nvPr/>
        </p:nvSpPr>
        <p:spPr>
          <a:xfrm>
            <a:off x="861388" y="8572500"/>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4" name="مستطيل 23">
            <a:extLst>
              <a:ext uri="{FF2B5EF4-FFF2-40B4-BE49-F238E27FC236}">
                <a16:creationId xmlns:a16="http://schemas.microsoft.com/office/drawing/2014/main" id="{8D34B0DE-62F4-6A2A-200A-3FDDB0D9DD4F}"/>
              </a:ext>
            </a:extLst>
          </p:cNvPr>
          <p:cNvSpPr/>
          <p:nvPr/>
        </p:nvSpPr>
        <p:spPr>
          <a:xfrm>
            <a:off x="3001628" y="7022891"/>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5" name="مستطيل 24">
            <a:extLst>
              <a:ext uri="{FF2B5EF4-FFF2-40B4-BE49-F238E27FC236}">
                <a16:creationId xmlns:a16="http://schemas.microsoft.com/office/drawing/2014/main" id="{6DB75724-1A80-F8BC-D0A7-8C7C6E52B3DA}"/>
              </a:ext>
            </a:extLst>
          </p:cNvPr>
          <p:cNvSpPr/>
          <p:nvPr/>
        </p:nvSpPr>
        <p:spPr>
          <a:xfrm>
            <a:off x="6537973" y="9017093"/>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6" name="مستطيل 25">
            <a:extLst>
              <a:ext uri="{FF2B5EF4-FFF2-40B4-BE49-F238E27FC236}">
                <a16:creationId xmlns:a16="http://schemas.microsoft.com/office/drawing/2014/main" id="{DA11E3D1-9A64-7445-1CE8-CE25D5F6A2E9}"/>
              </a:ext>
            </a:extLst>
          </p:cNvPr>
          <p:cNvSpPr/>
          <p:nvPr/>
        </p:nvSpPr>
        <p:spPr>
          <a:xfrm>
            <a:off x="13850490" y="3496775"/>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27" name="مستطيل 26">
            <a:extLst>
              <a:ext uri="{FF2B5EF4-FFF2-40B4-BE49-F238E27FC236}">
                <a16:creationId xmlns:a16="http://schemas.microsoft.com/office/drawing/2014/main" id="{E90FA025-B28C-99B5-64AB-0D10C6717B21}"/>
              </a:ext>
            </a:extLst>
          </p:cNvPr>
          <p:cNvSpPr/>
          <p:nvPr/>
        </p:nvSpPr>
        <p:spPr>
          <a:xfrm>
            <a:off x="13850490" y="7599811"/>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Tree>
    <p:extLst>
      <p:ext uri="{BB962C8B-B14F-4D97-AF65-F5344CB8AC3E}">
        <p14:creationId xmlns:p14="http://schemas.microsoft.com/office/powerpoint/2010/main" val="293710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955"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2391" fill="hold"/>
                                        <p:tgtEl>
                                          <p:spTgt spid="14"/>
                                        </p:tgtEl>
                                      </p:cBhvr>
                                    </p:cmd>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500" fill="hold"/>
                                        <p:tgtEl>
                                          <p:spTgt spid="23"/>
                                        </p:tgtEl>
                                        <p:attrNameLst>
                                          <p:attrName>ppt_x</p:attrName>
                                        </p:attrNameLst>
                                      </p:cBhvr>
                                      <p:tavLst>
                                        <p:tav tm="0">
                                          <p:val>
                                            <p:strVal val="#ppt_x"/>
                                          </p:val>
                                        </p:tav>
                                        <p:tav tm="100000">
                                          <p:val>
                                            <p:strVal val="#ppt_x"/>
                                          </p:val>
                                        </p:tav>
                                      </p:tavLst>
                                    </p:anim>
                                    <p:anim calcmode="lin" valueType="num">
                                      <p:cBhvr additive="base">
                                        <p:cTn id="4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500" fill="hold"/>
                                        <p:tgtEl>
                                          <p:spTgt spid="25"/>
                                        </p:tgtEl>
                                        <p:attrNameLst>
                                          <p:attrName>ppt_x</p:attrName>
                                        </p:attrNameLst>
                                      </p:cBhvr>
                                      <p:tavLst>
                                        <p:tav tm="0">
                                          <p:val>
                                            <p:strVal val="#ppt_x"/>
                                          </p:val>
                                        </p:tav>
                                        <p:tav tm="100000">
                                          <p:val>
                                            <p:strVal val="#ppt_x"/>
                                          </p:val>
                                        </p:tav>
                                      </p:tavLst>
                                    </p:anim>
                                    <p:anim calcmode="lin" valueType="num">
                                      <p:cBhvr additive="base">
                                        <p:cTn id="4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additive="base">
                                        <p:cTn id="52" dur="500" fill="hold"/>
                                        <p:tgtEl>
                                          <p:spTgt spid="26"/>
                                        </p:tgtEl>
                                        <p:attrNameLst>
                                          <p:attrName>ppt_x</p:attrName>
                                        </p:attrNameLst>
                                      </p:cBhvr>
                                      <p:tavLst>
                                        <p:tav tm="0">
                                          <p:val>
                                            <p:strVal val="#ppt_x"/>
                                          </p:val>
                                        </p:tav>
                                        <p:tav tm="100000">
                                          <p:val>
                                            <p:strVal val="#ppt_x"/>
                                          </p:val>
                                        </p:tav>
                                      </p:tavLst>
                                    </p:anim>
                                    <p:anim calcmode="lin" valueType="num">
                                      <p:cBhvr additive="base">
                                        <p:cTn id="5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additive="base">
                                        <p:cTn id="58" dur="500" fill="hold"/>
                                        <p:tgtEl>
                                          <p:spTgt spid="27"/>
                                        </p:tgtEl>
                                        <p:attrNameLst>
                                          <p:attrName>ppt_x</p:attrName>
                                        </p:attrNameLst>
                                      </p:cBhvr>
                                      <p:tavLst>
                                        <p:tav tm="0">
                                          <p:val>
                                            <p:strVal val="#ppt_x"/>
                                          </p:val>
                                        </p:tav>
                                        <p:tav tm="100000">
                                          <p:val>
                                            <p:strVal val="#ppt_x"/>
                                          </p:val>
                                        </p:tav>
                                      </p:tavLst>
                                    </p:anim>
                                    <p:anim calcmode="lin" valueType="num">
                                      <p:cBhvr additive="base">
                                        <p:cTn id="5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3"/>
                </p:tgtEl>
              </p:cMediaNode>
            </p:audio>
            <p:audio>
              <p:cMediaNode vol="80000">
                <p:cTn id="61" fill="hold" display="0">
                  <p:stCondLst>
                    <p:cond delay="indefinite"/>
                  </p:stCondLst>
                  <p:endCondLst>
                    <p:cond evt="onStopAudio" delay="0">
                      <p:tgtEl>
                        <p:sldTgt/>
                      </p:tgtEl>
                    </p:cond>
                  </p:endCondLst>
                </p:cTn>
                <p:tgtEl>
                  <p:spTgt spid="14"/>
                </p:tgtEl>
              </p:cMediaNode>
            </p:audio>
          </p:childTnLst>
        </p:cTn>
      </p:par>
    </p:tnLst>
    <p:bldLst>
      <p:bldP spid="20" grpId="0" animBg="1"/>
      <p:bldP spid="21" grpId="0" animBg="1"/>
      <p:bldP spid="22" grpId="0" animBg="1"/>
      <p:bldP spid="23" grpId="0" animBg="1"/>
      <p:bldP spid="24" grpId="0" animBg="1"/>
      <p:bldP spid="25" grpId="0" animBg="1"/>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9714000A-09E6-7C39-721B-72B54883E6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3B5B49-7EEA-8C3C-842B-2D3CD8D5EC3D}"/>
              </a:ext>
            </a:extLst>
          </p:cNvPr>
          <p:cNvSpPr/>
          <p:nvPr/>
        </p:nvSpPr>
        <p:spPr>
          <a:xfrm>
            <a:off x="0" y="0"/>
            <a:ext cx="18288000" cy="10286999"/>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951BE90C-5D83-7C25-D341-A7E594A65140}"/>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4FE98D6A-999C-B939-BCBA-F66C4F72D04F}"/>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978244D0-3099-10D9-8832-E7FBB646C534}"/>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100E8D2E-898B-97F5-61F2-111C89AF7A77}"/>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sp>
        <p:nvSpPr>
          <p:cNvPr id="12" name="مربع نص 11">
            <a:extLst>
              <a:ext uri="{FF2B5EF4-FFF2-40B4-BE49-F238E27FC236}">
                <a16:creationId xmlns:a16="http://schemas.microsoft.com/office/drawing/2014/main" id="{C151496B-C390-5C87-3C41-039C1E3D66EF}"/>
              </a:ext>
            </a:extLst>
          </p:cNvPr>
          <p:cNvSpPr txBox="1"/>
          <p:nvPr/>
        </p:nvSpPr>
        <p:spPr>
          <a:xfrm>
            <a:off x="838200" y="456579"/>
            <a:ext cx="15925800" cy="8217634"/>
          </a:xfrm>
          <a:prstGeom prst="rect">
            <a:avLst/>
          </a:prstGeom>
          <a:noFill/>
        </p:spPr>
        <p:txBody>
          <a:bodyPr wrap="square" rtlCol="1">
            <a:spAutoFit/>
          </a:bodyPr>
          <a:lstStyle/>
          <a:p>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Another parent only gives his son pocket money after he has done all his chores around the house.</a:t>
            </a:r>
            <a:r>
              <a:rPr lang="en-US" sz="3300" dirty="0">
                <a:solidFill>
                  <a:srgbClr val="FFFF00"/>
                </a:solidFill>
                <a:latin typeface="ADLaM Display" panose="02010000000000000000" pitchFamily="2" charset="0"/>
                <a:ea typeface="ADLaM Display" panose="02010000000000000000" pitchFamily="2" charset="0"/>
                <a:cs typeface="ADLaM Display" panose="02010000000000000000" pitchFamily="2" charset="0"/>
              </a:rPr>
              <a:t>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He</a:t>
            </a:r>
            <a:r>
              <a:rPr lang="en-US" sz="3300" dirty="0">
                <a:solidFill>
                  <a:srgbClr val="FFFF00"/>
                </a:solidFill>
                <a:latin typeface="ADLaM Display" panose="02010000000000000000" pitchFamily="2" charset="0"/>
                <a:ea typeface="ADLaM Display" panose="02010000000000000000" pitchFamily="2" charset="0"/>
                <a:cs typeface="ADLaM Display" panose="02010000000000000000" pitchFamily="2" charset="0"/>
              </a:rPr>
              <a:t>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says, </a:t>
            </a:r>
            <a:r>
              <a:rPr lang="en-US" sz="3300"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"No chores, no money. It makes teens responsible for earning their money, rather than just simply giving them an allowance."</a:t>
            </a:r>
            <a:endPar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endParaRP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Some teenagers complain,</a:t>
            </a:r>
          </a:p>
          <a:p>
            <a:r>
              <a:rPr lang="en-US" sz="3300" i="1" dirty="0">
                <a:solidFill>
                  <a:schemeClr val="accent2">
                    <a:lumMod val="75000"/>
                  </a:schemeClr>
                </a:solidFill>
                <a:latin typeface="ADLaM Display" panose="02010000000000000000" pitchFamily="2" charset="0"/>
                <a:ea typeface="ADLaM Display" panose="02010000000000000000" pitchFamily="2" charset="0"/>
                <a:cs typeface="ADLaM Display" panose="02010000000000000000" pitchFamily="2" charset="0"/>
              </a:rPr>
              <a:t>"My friends don't have to do chores, so why should l?"</a:t>
            </a:r>
          </a:p>
          <a:p>
            <a:pPr marL="457200" indent="-457200">
              <a:buFont typeface="Arial" panose="020B0604020202020204" pitchFamily="34" charset="0"/>
              <a:buChar char="•"/>
            </a:pPr>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Normally parents expect their teenage sons and daughters to help around the house.</a:t>
            </a:r>
          </a:p>
          <a:p>
            <a:pPr marL="457200" indent="-457200">
              <a:buFont typeface="Arial" panose="020B0604020202020204" pitchFamily="34" charset="0"/>
              <a:buChar char="•"/>
            </a:pPr>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But parents and teens have to agree on the kind of chores and when the teens have to do them. </a:t>
            </a: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One mom's son wants to do his chores after he goes out with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his </a:t>
            </a:r>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friends, but then he's usually too tired. </a:t>
            </a: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Another mother only lets </a:t>
            </a:r>
            <a:r>
              <a:rPr lang="en-US" sz="33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her</a:t>
            </a:r>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 daughter see her friends after she finishes</a:t>
            </a: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all the housework.       </a:t>
            </a:r>
            <a:r>
              <a:rPr lang="en-US" sz="3300" dirty="0">
                <a:solidFill>
                  <a:schemeClr val="tx2">
                    <a:lumMod val="20000"/>
                    <a:lumOff val="80000"/>
                  </a:schemeClr>
                </a:solidFill>
                <a:latin typeface="ADLaM Display" panose="02010000000000000000" pitchFamily="2" charset="0"/>
                <a:ea typeface="ADLaM Display" panose="02010000000000000000" pitchFamily="2" charset="0"/>
                <a:cs typeface="ADLaM Display" panose="02010000000000000000" pitchFamily="2" charset="0"/>
              </a:rPr>
              <a:t>But housework never ends!</a:t>
            </a: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So what's the solution? </a:t>
            </a:r>
            <a:r>
              <a:rPr lang="en-US" sz="3300" u="sng"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Teens and parents have to reach a compromise. </a:t>
            </a:r>
          </a:p>
          <a:p>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There has to be </a:t>
            </a:r>
            <a:r>
              <a:rPr lang="en-US" sz="3300" u="sng"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common sense on both sides</a:t>
            </a:r>
            <a:r>
              <a:rPr lang="en-US" sz="3300" dirty="0">
                <a:solidFill>
                  <a:schemeClr val="bg1">
                    <a:lumMod val="95000"/>
                  </a:schemeClr>
                </a:solidFill>
                <a:latin typeface="ADLaM Display" panose="02010000000000000000" pitchFamily="2" charset="0"/>
                <a:ea typeface="ADLaM Display" panose="02010000000000000000" pitchFamily="2" charset="0"/>
                <a:cs typeface="ADLaM Display" panose="02010000000000000000" pitchFamily="2" charset="0"/>
              </a:rPr>
              <a:t>, don't you think?</a:t>
            </a:r>
          </a:p>
        </p:txBody>
      </p:sp>
      <p:pic>
        <p:nvPicPr>
          <p:cNvPr id="3" name="au6">
            <a:hlinkClick r:id="" action="ppaction://media"/>
            <a:extLst>
              <a:ext uri="{FF2B5EF4-FFF2-40B4-BE49-F238E27FC236}">
                <a16:creationId xmlns:a16="http://schemas.microsoft.com/office/drawing/2014/main" id="{F0FE337E-9478-29E8-AB70-B0559175CE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332256" y="749300"/>
            <a:ext cx="863487" cy="863487"/>
          </a:xfrm>
          <a:prstGeom prst="rect">
            <a:avLst/>
          </a:prstGeom>
        </p:spPr>
      </p:pic>
      <p:sp>
        <p:nvSpPr>
          <p:cNvPr id="4" name="مستطيل 3">
            <a:extLst>
              <a:ext uri="{FF2B5EF4-FFF2-40B4-BE49-F238E27FC236}">
                <a16:creationId xmlns:a16="http://schemas.microsoft.com/office/drawing/2014/main" id="{8C016264-1827-67D9-8123-FCEDDB27FFF2}"/>
              </a:ext>
            </a:extLst>
          </p:cNvPr>
          <p:cNvSpPr/>
          <p:nvPr/>
        </p:nvSpPr>
        <p:spPr>
          <a:xfrm>
            <a:off x="5966788" y="1501396"/>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6" name="مستطيل 5">
            <a:extLst>
              <a:ext uri="{FF2B5EF4-FFF2-40B4-BE49-F238E27FC236}">
                <a16:creationId xmlns:a16="http://schemas.microsoft.com/office/drawing/2014/main" id="{58BD43BC-8225-5293-C230-4170D8F2E56B}"/>
              </a:ext>
            </a:extLst>
          </p:cNvPr>
          <p:cNvSpPr/>
          <p:nvPr/>
        </p:nvSpPr>
        <p:spPr>
          <a:xfrm>
            <a:off x="13182600" y="6057900"/>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10" name="مستطيل 9">
            <a:extLst>
              <a:ext uri="{FF2B5EF4-FFF2-40B4-BE49-F238E27FC236}">
                <a16:creationId xmlns:a16="http://schemas.microsoft.com/office/drawing/2014/main" id="{2F36E116-093A-E363-D0C4-F3997183A5CD}"/>
              </a:ext>
            </a:extLst>
          </p:cNvPr>
          <p:cNvSpPr/>
          <p:nvPr/>
        </p:nvSpPr>
        <p:spPr>
          <a:xfrm>
            <a:off x="14478000" y="2019300"/>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
        <p:nvSpPr>
          <p:cNvPr id="11" name="مستطيل 10">
            <a:extLst>
              <a:ext uri="{FF2B5EF4-FFF2-40B4-BE49-F238E27FC236}">
                <a16:creationId xmlns:a16="http://schemas.microsoft.com/office/drawing/2014/main" id="{9785F211-F0CA-E02E-B2DD-395EADA2F75A}"/>
              </a:ext>
            </a:extLst>
          </p:cNvPr>
          <p:cNvSpPr/>
          <p:nvPr/>
        </p:nvSpPr>
        <p:spPr>
          <a:xfrm>
            <a:off x="5943600" y="6972300"/>
            <a:ext cx="91440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EG" dirty="0"/>
          </a:p>
        </p:txBody>
      </p:sp>
    </p:spTree>
    <p:extLst>
      <p:ext uri="{BB962C8B-B14F-4D97-AF65-F5344CB8AC3E}">
        <p14:creationId xmlns:p14="http://schemas.microsoft.com/office/powerpoint/2010/main" val="257142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2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3"/>
                </p:tgtEl>
              </p:cMediaNode>
            </p:audio>
          </p:childTnLst>
        </p:cTn>
      </p:par>
    </p:tnLst>
    <p:bldLst>
      <p:bldP spid="4" grpId="0" animBg="1"/>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3DDE6"/>
        </a:solidFill>
        <a:effectLst/>
      </p:bgPr>
    </p:bg>
    <p:spTree>
      <p:nvGrpSpPr>
        <p:cNvPr id="1" name=""/>
        <p:cNvGrpSpPr/>
        <p:nvPr/>
      </p:nvGrpSpPr>
      <p:grpSpPr>
        <a:xfrm>
          <a:off x="0" y="0"/>
          <a:ext cx="0" cy="0"/>
          <a:chOff x="0" y="0"/>
          <a:chExt cx="0" cy="0"/>
        </a:xfrm>
      </p:grpSpPr>
      <p:sp>
        <p:nvSpPr>
          <p:cNvPr id="2" name="Freeform 2"/>
          <p:cNvSpPr/>
          <p:nvPr/>
        </p:nvSpPr>
        <p:spPr>
          <a:xfrm>
            <a:off x="27214" y="1179"/>
            <a:ext cx="18288000" cy="10453128"/>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3" name="TextBox 3"/>
          <p:cNvSpPr txBox="1"/>
          <p:nvPr/>
        </p:nvSpPr>
        <p:spPr>
          <a:xfrm>
            <a:off x="1066800" y="999513"/>
            <a:ext cx="11281181" cy="740587"/>
          </a:xfrm>
          <a:prstGeom prst="rect">
            <a:avLst/>
          </a:prstGeom>
        </p:spPr>
        <p:txBody>
          <a:bodyPr lIns="0" tIns="0" rIns="0" bIns="0" rtlCol="0" anchor="t">
            <a:spAutoFit/>
          </a:bodyPr>
          <a:lstStyle/>
          <a:p>
            <a:pPr marL="539752" lvl="1" algn="l">
              <a:lnSpc>
                <a:spcPts val="6050"/>
              </a:lnSpc>
            </a:pPr>
            <a:r>
              <a:rPr lang="en-US" sz="5000" dirty="0">
                <a:solidFill>
                  <a:srgbClr val="FFFFFF"/>
                </a:solidFill>
                <a:latin typeface="Quicksand"/>
                <a:ea typeface="Quicksand"/>
                <a:sym typeface="Quicksand"/>
              </a:rPr>
              <a:t>Compromise</a:t>
            </a:r>
            <a:r>
              <a:rPr lang="en-US" sz="5000" dirty="0">
                <a:solidFill>
                  <a:srgbClr val="FFFFFF"/>
                </a:solidFill>
                <a:latin typeface="Quicksand"/>
                <a:ea typeface="Quicksand"/>
                <a:cs typeface="Quicksand"/>
                <a:sym typeface="Quicksand"/>
              </a:rPr>
              <a:t> </a:t>
            </a:r>
          </a:p>
        </p:txBody>
      </p:sp>
      <p:sp>
        <p:nvSpPr>
          <p:cNvPr id="4" name="Freeform 4"/>
          <p:cNvSpPr/>
          <p:nvPr/>
        </p:nvSpPr>
        <p:spPr>
          <a:xfrm>
            <a:off x="252497" y="6338328"/>
            <a:ext cx="4258525" cy="4114800"/>
          </a:xfrm>
          <a:custGeom>
            <a:avLst/>
            <a:gdLst/>
            <a:ahLst/>
            <a:cxnLst/>
            <a:rect l="l" t="t" r="r" b="b"/>
            <a:pathLst>
              <a:path w="4258525" h="4114800">
                <a:moveTo>
                  <a:pt x="0" y="0"/>
                </a:moveTo>
                <a:lnTo>
                  <a:pt x="4258525" y="0"/>
                </a:lnTo>
                <a:lnTo>
                  <a:pt x="425852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
        <p:nvSpPr>
          <p:cNvPr id="6" name="TextBox 6"/>
          <p:cNvSpPr txBox="1"/>
          <p:nvPr/>
        </p:nvSpPr>
        <p:spPr>
          <a:xfrm>
            <a:off x="6152635" y="1320975"/>
            <a:ext cx="4695878" cy="413575"/>
          </a:xfrm>
          <a:prstGeom prst="rect">
            <a:avLst/>
          </a:prstGeom>
        </p:spPr>
        <p:txBody>
          <a:bodyPr wrap="square" lIns="0" tIns="0" rIns="0" bIns="0" rtlCol="0" anchor="t">
            <a:spAutoFit/>
          </a:bodyPr>
          <a:lstStyle/>
          <a:p>
            <a:pPr algn="ctr">
              <a:lnSpc>
                <a:spcPts val="3499"/>
              </a:lnSpc>
              <a:spcBef>
                <a:spcPct val="0"/>
              </a:spcBef>
            </a:pPr>
            <a:r>
              <a:rPr lang="en-US" sz="2499" dirty="0">
                <a:solidFill>
                  <a:srgbClr val="FFCE00"/>
                </a:solidFill>
                <a:latin typeface="Quicksand Bold"/>
                <a:ea typeface="Quicksand Bold"/>
                <a:cs typeface="Quicksand Bold"/>
                <a:sym typeface="Quicksand Bold"/>
              </a:rPr>
              <a:t> </a:t>
            </a:r>
          </a:p>
        </p:txBody>
      </p:sp>
      <p:sp>
        <p:nvSpPr>
          <p:cNvPr id="8" name="TextBox 8"/>
          <p:cNvSpPr txBox="1"/>
          <p:nvPr/>
        </p:nvSpPr>
        <p:spPr>
          <a:xfrm>
            <a:off x="12649200" y="1028700"/>
            <a:ext cx="4010487" cy="862416"/>
          </a:xfrm>
          <a:prstGeom prst="rect">
            <a:avLst/>
          </a:prstGeom>
        </p:spPr>
        <p:txBody>
          <a:bodyPr wrap="square" lIns="0" tIns="0" rIns="0" bIns="0" rtlCol="0" anchor="t">
            <a:spAutoFit/>
          </a:bodyPr>
          <a:lstStyle/>
          <a:p>
            <a:pPr algn="ctr">
              <a:lnSpc>
                <a:spcPts val="3499"/>
              </a:lnSpc>
              <a:spcBef>
                <a:spcPct val="0"/>
              </a:spcBef>
            </a:pPr>
            <a:r>
              <a:rPr lang="en-US" sz="5000" dirty="0">
                <a:solidFill>
                  <a:schemeClr val="bg1"/>
                </a:solidFill>
                <a:latin typeface="Quicksand "/>
                <a:ea typeface="Quicksand Bold"/>
                <a:sym typeface="Quicksand Bold"/>
              </a:rPr>
              <a:t>freedom</a:t>
            </a:r>
            <a:r>
              <a:rPr lang="en-US" sz="2499" dirty="0">
                <a:solidFill>
                  <a:srgbClr val="FFCE00"/>
                </a:solidFill>
                <a:latin typeface="Quicksand Bold"/>
                <a:ea typeface="Quicksand Bold"/>
                <a:cs typeface="Quicksand Bold"/>
                <a:sym typeface="Quicksand Bold"/>
              </a:rPr>
              <a:t> </a:t>
            </a:r>
          </a:p>
          <a:p>
            <a:pPr algn="ctr">
              <a:lnSpc>
                <a:spcPts val="3499"/>
              </a:lnSpc>
              <a:spcBef>
                <a:spcPct val="0"/>
              </a:spcBef>
            </a:pPr>
            <a:endParaRPr lang="en-US" sz="2499" b="1" dirty="0">
              <a:solidFill>
                <a:srgbClr val="FFCE00"/>
              </a:solidFill>
              <a:latin typeface="Quicksand Bold"/>
              <a:ea typeface="Quicksand Bold"/>
              <a:cs typeface="Quicksand Bold"/>
              <a:sym typeface="Quicksand Bold"/>
            </a:endParaRPr>
          </a:p>
        </p:txBody>
      </p:sp>
      <p:sp>
        <p:nvSpPr>
          <p:cNvPr id="9" name="TextBox 9"/>
          <p:cNvSpPr txBox="1"/>
          <p:nvPr/>
        </p:nvSpPr>
        <p:spPr>
          <a:xfrm>
            <a:off x="12060911" y="5676900"/>
            <a:ext cx="5617489" cy="413575"/>
          </a:xfrm>
          <a:prstGeom prst="rect">
            <a:avLst/>
          </a:prstGeom>
        </p:spPr>
        <p:txBody>
          <a:bodyPr wrap="square" lIns="0" tIns="0" rIns="0" bIns="0" rtlCol="0" anchor="t">
            <a:spAutoFit/>
          </a:bodyPr>
          <a:lstStyle/>
          <a:p>
            <a:pPr algn="ctr">
              <a:lnSpc>
                <a:spcPts val="3499"/>
              </a:lnSpc>
              <a:spcBef>
                <a:spcPct val="0"/>
              </a:spcBef>
            </a:pPr>
            <a:r>
              <a:rPr lang="en-US" sz="2499" b="1" dirty="0">
                <a:solidFill>
                  <a:srgbClr val="FFCE00"/>
                </a:solidFill>
                <a:latin typeface="Quicksand Bold"/>
                <a:ea typeface="Quicksand Bold"/>
                <a:cs typeface="Quicksand Bold"/>
                <a:sym typeface="Quicksand Bold"/>
              </a:rPr>
              <a:t> </a:t>
            </a:r>
          </a:p>
        </p:txBody>
      </p:sp>
      <p:sp>
        <p:nvSpPr>
          <p:cNvPr id="10" name="TextBox 10"/>
          <p:cNvSpPr txBox="1"/>
          <p:nvPr/>
        </p:nvSpPr>
        <p:spPr>
          <a:xfrm>
            <a:off x="7700930" y="5487654"/>
            <a:ext cx="3405816" cy="490519"/>
          </a:xfrm>
          <a:prstGeom prst="rect">
            <a:avLst/>
          </a:prstGeom>
        </p:spPr>
        <p:txBody>
          <a:bodyPr wrap="square" lIns="0" tIns="0" rIns="0" bIns="0" rtlCol="0" anchor="t">
            <a:spAutoFit/>
          </a:bodyPr>
          <a:lstStyle/>
          <a:p>
            <a:pPr algn="ctr">
              <a:lnSpc>
                <a:spcPts val="3499"/>
              </a:lnSpc>
              <a:spcBef>
                <a:spcPct val="0"/>
              </a:spcBef>
            </a:pPr>
            <a:r>
              <a:rPr lang="en-US" sz="5000" dirty="0">
                <a:solidFill>
                  <a:schemeClr val="bg1"/>
                </a:solidFill>
                <a:latin typeface="Quicksand "/>
                <a:ea typeface="Quicksand Bold"/>
                <a:sym typeface="Quicksand Bold"/>
              </a:rPr>
              <a:t>Allowance</a:t>
            </a:r>
            <a:r>
              <a:rPr lang="en-US" sz="2499" b="1" dirty="0">
                <a:solidFill>
                  <a:srgbClr val="FFCE00"/>
                </a:solidFill>
                <a:latin typeface="Quicksand Bold"/>
                <a:ea typeface="Quicksand Bold"/>
                <a:cs typeface="Quicksand Bold"/>
                <a:sym typeface="Quicksand Bold"/>
              </a:rPr>
              <a:t> </a:t>
            </a:r>
          </a:p>
        </p:txBody>
      </p:sp>
      <p:pic>
        <p:nvPicPr>
          <p:cNvPr id="12" name="صورة 11" descr="صورة تحتوي على قصاصة فنية, الرسوم المتحركة, توضيح, الوجه الإنساني&#10;&#10;قد يكون المحتوى الذي تم إنشاؤه بواسطة الذكاء الاصطناعي غير صحيح.">
            <a:extLst>
              <a:ext uri="{FF2B5EF4-FFF2-40B4-BE49-F238E27FC236}">
                <a16:creationId xmlns:a16="http://schemas.microsoft.com/office/drawing/2014/main" id="{A0DDEF59-2585-F613-D5AD-F916545B82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2825" y="1238542"/>
            <a:ext cx="5179946" cy="3629408"/>
          </a:xfrm>
          <a:prstGeom prst="rect">
            <a:avLst/>
          </a:prstGeom>
        </p:spPr>
      </p:pic>
      <p:pic>
        <p:nvPicPr>
          <p:cNvPr id="14" name="صورة 13" descr="صورة تحتوي على نص, لقطة شاشة, الخط, تصميم الجرافيك&#10;&#10;قد يكون المحتوى الذي تم إنشاؤه بواسطة الذكاء الاصطناعي غير صحيح.">
            <a:extLst>
              <a:ext uri="{FF2B5EF4-FFF2-40B4-BE49-F238E27FC236}">
                <a16:creationId xmlns:a16="http://schemas.microsoft.com/office/drawing/2014/main" id="{1B0EDD4E-316D-29E5-160C-B9429F2F83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96800" y="5405294"/>
            <a:ext cx="4754005" cy="3842111"/>
          </a:xfrm>
          <a:prstGeom prst="rect">
            <a:avLst/>
          </a:prstGeom>
        </p:spPr>
      </p:pic>
      <p:pic>
        <p:nvPicPr>
          <p:cNvPr id="16" name="صورة 15" descr="صورة تحتوي على قصاصة فنية, التصميم, توضيح&#10;&#10;قد يكون المحتوى الذي تم إنشاؤه بواسطة الذكاء الاصطناعي غير صحيح.">
            <a:extLst>
              <a:ext uri="{FF2B5EF4-FFF2-40B4-BE49-F238E27FC236}">
                <a16:creationId xmlns:a16="http://schemas.microsoft.com/office/drawing/2014/main" id="{F68B443E-F9B9-6992-474B-99210CD310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1556" y="2025238"/>
            <a:ext cx="3816519" cy="3202505"/>
          </a:xfrm>
          <a:prstGeom prst="rect">
            <a:avLst/>
          </a:prstGeom>
        </p:spPr>
      </p:pic>
      <p:pic>
        <p:nvPicPr>
          <p:cNvPr id="18" name="صورة 17" descr="صورة تحتوي على نص, قصاصة فنية, الرسوم المتحركة, توضيح&#10;&#10;قد يكون المحتوى الذي تم إنشاؤه بواسطة الذكاء الاصطناعي غير صحيح.">
            <a:extLst>
              <a:ext uri="{FF2B5EF4-FFF2-40B4-BE49-F238E27FC236}">
                <a16:creationId xmlns:a16="http://schemas.microsoft.com/office/drawing/2014/main" id="{64D62C07-B2FC-9132-A13C-C07BA84707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75264" y="1548838"/>
            <a:ext cx="4365789" cy="3678905"/>
          </a:xfrm>
          <a:prstGeom prst="rect">
            <a:avLst/>
          </a:prstGeom>
        </p:spPr>
      </p:pic>
      <p:pic>
        <p:nvPicPr>
          <p:cNvPr id="20" name="صورة 19" descr="صورة تحتوي على الرسوم المتحركة, قصاصة فنية, توضيح, أنيميشن&#10;&#10;قد يكون المحتوى الذي تم إنشاؤه بواسطة الذكاء الاصطناعي غير صحيح.">
            <a:extLst>
              <a:ext uri="{FF2B5EF4-FFF2-40B4-BE49-F238E27FC236}">
                <a16:creationId xmlns:a16="http://schemas.microsoft.com/office/drawing/2014/main" id="{861072A9-D8E7-799F-5478-B35BD4CEE7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12098" y="5940073"/>
            <a:ext cx="4459644" cy="323964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62FAB4DF-91C2-7CAF-1331-D95B0D5162B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B2ED8DA-58A8-4BCC-EC6D-6FC3AAD49CE3}"/>
              </a:ext>
            </a:extLst>
          </p:cNvPr>
          <p:cNvSpPr/>
          <p:nvPr/>
        </p:nvSpPr>
        <p:spPr>
          <a:xfrm>
            <a:off x="0" y="0"/>
            <a:ext cx="181356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DFCBF1A0-C9AB-5F06-9EE7-22469FC01AF4}"/>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115BCDFE-0AA7-65DE-2F00-EB09E2819D60}"/>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EB43924E-F17A-265C-1322-8A481F822406}"/>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7D8EED8F-F79C-17A3-2721-55E47F2D2A75}"/>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6" name="صورة 5" descr="صورة تحتوي على نص, الخط, أبيض&#10;&#10;قد يكون المحتوى الذي تم إنشاؤه بواسطة الذكاء الاصطناعي غير صحيح.">
            <a:extLst>
              <a:ext uri="{FF2B5EF4-FFF2-40B4-BE49-F238E27FC236}">
                <a16:creationId xmlns:a16="http://schemas.microsoft.com/office/drawing/2014/main" id="{C3F0927F-5E97-B8C6-7046-B07D2C613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726" y="915656"/>
            <a:ext cx="7644784" cy="2475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صورة 10" descr="صورة تحتوي على نص, الخط, أبيض, الجبر&#10;&#10;قد يكون المحتوى الذي تم إنشاؤه بواسطة الذكاء الاصطناعي غير صحيح.">
            <a:extLst>
              <a:ext uri="{FF2B5EF4-FFF2-40B4-BE49-F238E27FC236}">
                <a16:creationId xmlns:a16="http://schemas.microsoft.com/office/drawing/2014/main" id="{036FB436-9623-67A0-8CC2-E12695EFD2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1492" y="915656"/>
            <a:ext cx="7425732" cy="24752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مربع نص 2">
            <a:extLst>
              <a:ext uri="{FF2B5EF4-FFF2-40B4-BE49-F238E27FC236}">
                <a16:creationId xmlns:a16="http://schemas.microsoft.com/office/drawing/2014/main" id="{DF9A8083-EE23-2477-A210-3802D03265D2}"/>
              </a:ext>
            </a:extLst>
          </p:cNvPr>
          <p:cNvSpPr txBox="1"/>
          <p:nvPr/>
        </p:nvSpPr>
        <p:spPr>
          <a:xfrm>
            <a:off x="1487317" y="3654104"/>
            <a:ext cx="7086600" cy="5447645"/>
          </a:xfrm>
          <a:prstGeom prst="rect">
            <a:avLst/>
          </a:prstGeom>
          <a:noFill/>
        </p:spPr>
        <p:txBody>
          <a:bodyPr wrap="square" rtlCol="1">
            <a:spAutoFit/>
          </a:bodyPr>
          <a:lstStyle/>
          <a:p>
            <a:r>
              <a:rPr lang="en-US" sz="3200" b="1" dirty="0">
                <a:solidFill>
                  <a:schemeClr val="accent2">
                    <a:lumMod val="50000"/>
                  </a:schemeClr>
                </a:solidFill>
                <a:cs typeface="+mj-cs"/>
              </a:rPr>
              <a:t>What parents think about teens’ chores:</a:t>
            </a:r>
          </a:p>
          <a:p>
            <a:r>
              <a:rPr lang="en-US" sz="2800" b="1" dirty="0">
                <a:solidFill>
                  <a:schemeClr val="bg1"/>
                </a:solidFill>
                <a:cs typeface="+mj-cs"/>
              </a:rPr>
              <a:t>	</a:t>
            </a:r>
          </a:p>
          <a:p>
            <a:r>
              <a:rPr lang="en-US" sz="2800" b="1" dirty="0">
                <a:solidFill>
                  <a:schemeClr val="bg1"/>
                </a:solidFill>
                <a:cs typeface="+mj-cs"/>
              </a:rPr>
              <a:t>•Chores teach teens responsibility and life skills.</a:t>
            </a:r>
          </a:p>
          <a:p>
            <a:r>
              <a:rPr lang="en-US" sz="2800" b="1" dirty="0">
                <a:solidFill>
                  <a:schemeClr val="bg1"/>
                </a:solidFill>
                <a:cs typeface="+mj-cs"/>
              </a:rPr>
              <a:t>•Teens should help at home because everyone in the family has duties.</a:t>
            </a:r>
          </a:p>
          <a:p>
            <a:endParaRPr lang="en-US" sz="2800" b="1" dirty="0">
              <a:solidFill>
                <a:schemeClr val="bg1"/>
              </a:solidFill>
              <a:cs typeface="+mj-cs"/>
            </a:endParaRPr>
          </a:p>
          <a:p>
            <a:r>
              <a:rPr lang="en-US" sz="3600" b="1" dirty="0">
                <a:solidFill>
                  <a:schemeClr val="accent2">
                    <a:lumMod val="50000"/>
                  </a:schemeClr>
                </a:solidFill>
                <a:cs typeface="+mj-cs"/>
              </a:rPr>
              <a:t>What teens think about chores:</a:t>
            </a:r>
          </a:p>
          <a:p>
            <a:r>
              <a:rPr lang="en-US" sz="2800" b="1" dirty="0">
                <a:solidFill>
                  <a:schemeClr val="bg1"/>
                </a:solidFill>
                <a:cs typeface="+mj-cs"/>
              </a:rPr>
              <a:t>•Chores take away their free time and make them feel tired.</a:t>
            </a:r>
          </a:p>
          <a:p>
            <a:r>
              <a:rPr lang="en-US" sz="2800" b="1" dirty="0">
                <a:solidFill>
                  <a:schemeClr val="bg1"/>
                </a:solidFill>
                <a:cs typeface="+mj-cs"/>
              </a:rPr>
              <a:t>•Some chores feel unfair or too difficult.</a:t>
            </a:r>
          </a:p>
          <a:p>
            <a:endParaRPr lang="ar-EG" sz="2800" b="1" dirty="0">
              <a:solidFill>
                <a:schemeClr val="bg1"/>
              </a:solidFill>
              <a:cs typeface="+mj-cs"/>
            </a:endParaRPr>
          </a:p>
        </p:txBody>
      </p:sp>
      <p:sp>
        <p:nvSpPr>
          <p:cNvPr id="4" name="مربع نص 3">
            <a:extLst>
              <a:ext uri="{FF2B5EF4-FFF2-40B4-BE49-F238E27FC236}">
                <a16:creationId xmlns:a16="http://schemas.microsoft.com/office/drawing/2014/main" id="{CCA79A9C-371A-364F-FF9C-DFAAEFA12A34}"/>
              </a:ext>
            </a:extLst>
          </p:cNvPr>
          <p:cNvSpPr txBox="1"/>
          <p:nvPr/>
        </p:nvSpPr>
        <p:spPr>
          <a:xfrm>
            <a:off x="9601199" y="3924300"/>
            <a:ext cx="7199483" cy="4524315"/>
          </a:xfrm>
          <a:prstGeom prst="rect">
            <a:avLst/>
          </a:prstGeom>
          <a:noFill/>
        </p:spPr>
        <p:txBody>
          <a:bodyPr wrap="square" rtlCol="1">
            <a:spAutoFit/>
          </a:bodyPr>
          <a:lstStyle/>
          <a:p>
            <a:r>
              <a:rPr lang="en-US" sz="3200" dirty="0">
                <a:solidFill>
                  <a:schemeClr val="bg1"/>
                </a:solidFill>
                <a:cs typeface="+mj-cs"/>
              </a:rPr>
              <a:t>In my opinion, teens and parents can reach a compromise by talking openly and listening to each other. Parents should consider teens’ schoolwork and free time, while teens should understand the importance of helping at home. They can agree on fair chores and clear rules so that everyone feels  </a:t>
            </a:r>
            <a:r>
              <a:rPr lang="en-US" sz="3200" dirty="0" err="1">
                <a:solidFill>
                  <a:schemeClr val="bg1"/>
                </a:solidFill>
                <a:cs typeface="+mj-cs"/>
              </a:rPr>
              <a:t>espected</a:t>
            </a:r>
            <a:r>
              <a:rPr lang="en-US" sz="3200" dirty="0">
                <a:solidFill>
                  <a:schemeClr val="bg1"/>
                </a:solidFill>
                <a:cs typeface="+mj-cs"/>
              </a:rPr>
              <a:t> and responsible</a:t>
            </a:r>
            <a:endParaRPr lang="ar-EG" sz="3200" dirty="0">
              <a:solidFill>
                <a:schemeClr val="bg1"/>
              </a:solidFill>
              <a:cs typeface="+mj-cs"/>
            </a:endParaRPr>
          </a:p>
        </p:txBody>
      </p:sp>
    </p:spTree>
    <p:extLst>
      <p:ext uri="{BB962C8B-B14F-4D97-AF65-F5344CB8AC3E}">
        <p14:creationId xmlns:p14="http://schemas.microsoft.com/office/powerpoint/2010/main" val="383971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barn(inVertical)">
                                      <p:cBhvr>
                                        <p:cTn id="3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8E5EDE24-0E59-401F-FD78-FD4375F53E3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6E79BBE-C784-8DBB-A2B2-610701E6164D}"/>
              </a:ext>
            </a:extLst>
          </p:cNvPr>
          <p:cNvSpPr/>
          <p:nvPr/>
        </p:nvSpPr>
        <p:spPr>
          <a:xfrm>
            <a:off x="0" y="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C70828D1-938F-D523-57A8-8944397419A5}"/>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03F8AD97-698A-F480-B1CF-7BAB61A72CA1}"/>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E5248F6D-FA6E-C4A9-8B21-93E9E6403136}"/>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6E87E020-32A5-D565-166B-5C4BA78ED0FE}"/>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4" name="صورة 3" descr="صورة تحتوي على نص, لقطة شاشة, الخط&#10;&#10;قد يكون المحتوى الذي تم إنشاؤه بواسطة الذكاء الاصطناعي غير صحيح.">
            <a:extLst>
              <a:ext uri="{FF2B5EF4-FFF2-40B4-BE49-F238E27FC236}">
                <a16:creationId xmlns:a16="http://schemas.microsoft.com/office/drawing/2014/main" id="{D897EDBB-6387-F5B2-2A6F-DC9D6B137B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299" y="1065478"/>
            <a:ext cx="17297401" cy="6762891"/>
          </a:xfrm>
          <a:prstGeom prst="rect">
            <a:avLst/>
          </a:prstGeom>
          <a:ln>
            <a:noFill/>
          </a:ln>
          <a:effectLst>
            <a:softEdge rad="112500"/>
          </a:effectLst>
        </p:spPr>
      </p:pic>
    </p:spTree>
    <p:extLst>
      <p:ext uri="{BB962C8B-B14F-4D97-AF65-F5344CB8AC3E}">
        <p14:creationId xmlns:p14="http://schemas.microsoft.com/office/powerpoint/2010/main" val="1071672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58788-AC88-C88F-24D2-1D96D6B97D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A9CF181-96CB-2D1C-3CC3-814C1B46D78B}"/>
              </a:ext>
            </a:extLst>
          </p:cNvPr>
          <p:cNvSpPr/>
          <p:nvPr/>
        </p:nvSpPr>
        <p:spPr>
          <a:xfrm>
            <a:off x="0" y="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D69E5F09-47AE-DAAE-2137-FB37AC1208AD}"/>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626D2783-8082-F511-A8C7-271332740433}"/>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D451EDEA-29D7-6B56-CAFA-E9D4703D39F3}"/>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48AF41B5-0F72-B9A9-C7FF-EA5777CC39C6}"/>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4" name="صورة 3" descr="صورة تحتوي على نص, لقطة شاشة, الحاسوب, أثاث المنزل&#10;&#10;قد يكون المحتوى الذي تم إنشاؤه بواسطة الذكاء الاصطناعي غير صحيح.">
            <a:extLst>
              <a:ext uri="{FF2B5EF4-FFF2-40B4-BE49-F238E27FC236}">
                <a16:creationId xmlns:a16="http://schemas.microsoft.com/office/drawing/2014/main" id="{733CFBE4-5683-0C51-479F-69A3968D13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440589"/>
            <a:ext cx="17297400" cy="6643539"/>
          </a:xfrm>
          <a:prstGeom prst="rect">
            <a:avLst/>
          </a:prstGeom>
        </p:spPr>
      </p:pic>
      <p:pic>
        <p:nvPicPr>
          <p:cNvPr id="10" name="صورة 9">
            <a:extLst>
              <a:ext uri="{FF2B5EF4-FFF2-40B4-BE49-F238E27FC236}">
                <a16:creationId xmlns:a16="http://schemas.microsoft.com/office/drawing/2014/main" id="{55F4ED2D-936C-CA10-CFBF-D069F2F18C11}"/>
              </a:ext>
            </a:extLst>
          </p:cNvPr>
          <p:cNvPicPr>
            <a:picLocks noChangeAspect="1"/>
          </p:cNvPicPr>
          <p:nvPr/>
        </p:nvPicPr>
        <p:blipFill>
          <a:blip r:embed="rId5"/>
          <a:stretch>
            <a:fillRect/>
          </a:stretch>
        </p:blipFill>
        <p:spPr>
          <a:xfrm>
            <a:off x="14554200" y="5524500"/>
            <a:ext cx="4572258" cy="5377736"/>
          </a:xfrm>
          <a:prstGeom prst="rect">
            <a:avLst/>
          </a:prstGeom>
        </p:spPr>
      </p:pic>
      <p:sp>
        <p:nvSpPr>
          <p:cNvPr id="11" name="مربع نص 10">
            <a:extLst>
              <a:ext uri="{FF2B5EF4-FFF2-40B4-BE49-F238E27FC236}">
                <a16:creationId xmlns:a16="http://schemas.microsoft.com/office/drawing/2014/main" id="{023A079F-2C56-B1AF-966F-6CB59E54AA65}"/>
              </a:ext>
            </a:extLst>
          </p:cNvPr>
          <p:cNvSpPr txBox="1"/>
          <p:nvPr/>
        </p:nvSpPr>
        <p:spPr>
          <a:xfrm>
            <a:off x="6172200" y="1409700"/>
            <a:ext cx="1371600" cy="584775"/>
          </a:xfrm>
          <a:prstGeom prst="rect">
            <a:avLst/>
          </a:prstGeom>
          <a:noFill/>
        </p:spPr>
        <p:txBody>
          <a:bodyPr wrap="square" rtlCol="1">
            <a:spAutoFit/>
          </a:bodyPr>
          <a:lstStyle/>
          <a:p>
            <a:r>
              <a:rPr lang="en-US" sz="3200" dirty="0"/>
              <a:t>Their</a:t>
            </a:r>
            <a:r>
              <a:rPr lang="en-US" dirty="0"/>
              <a:t> </a:t>
            </a:r>
            <a:endParaRPr lang="ar-EG" dirty="0"/>
          </a:p>
        </p:txBody>
      </p:sp>
      <p:sp>
        <p:nvSpPr>
          <p:cNvPr id="15" name="مربع نص 14">
            <a:extLst>
              <a:ext uri="{FF2B5EF4-FFF2-40B4-BE49-F238E27FC236}">
                <a16:creationId xmlns:a16="http://schemas.microsoft.com/office/drawing/2014/main" id="{73EAEA9A-B050-9CC6-A1AF-0CACE992C0D3}"/>
              </a:ext>
            </a:extLst>
          </p:cNvPr>
          <p:cNvSpPr txBox="1"/>
          <p:nvPr/>
        </p:nvSpPr>
        <p:spPr>
          <a:xfrm>
            <a:off x="5257800" y="1959929"/>
            <a:ext cx="95603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They</a:t>
            </a:r>
            <a:endParaRPr lang="ar-EG" dirty="0"/>
          </a:p>
        </p:txBody>
      </p:sp>
      <p:sp>
        <p:nvSpPr>
          <p:cNvPr id="19" name="مربع نص 18">
            <a:extLst>
              <a:ext uri="{FF2B5EF4-FFF2-40B4-BE49-F238E27FC236}">
                <a16:creationId xmlns:a16="http://schemas.microsoft.com/office/drawing/2014/main" id="{1B40D1EE-A6F7-E00D-B923-8DC56EB0493E}"/>
              </a:ext>
            </a:extLst>
          </p:cNvPr>
          <p:cNvSpPr txBox="1"/>
          <p:nvPr/>
        </p:nvSpPr>
        <p:spPr>
          <a:xfrm>
            <a:off x="8689651" y="1994475"/>
            <a:ext cx="95603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Their</a:t>
            </a:r>
            <a:endParaRPr lang="ar-EG" dirty="0"/>
          </a:p>
        </p:txBody>
      </p:sp>
      <p:sp>
        <p:nvSpPr>
          <p:cNvPr id="23" name="مربع نص 22">
            <a:extLst>
              <a:ext uri="{FF2B5EF4-FFF2-40B4-BE49-F238E27FC236}">
                <a16:creationId xmlns:a16="http://schemas.microsoft.com/office/drawing/2014/main" id="{B083C24E-D30B-0BB8-4776-BF0B912BD100}"/>
              </a:ext>
            </a:extLst>
          </p:cNvPr>
          <p:cNvSpPr txBox="1"/>
          <p:nvPr/>
        </p:nvSpPr>
        <p:spPr>
          <a:xfrm>
            <a:off x="7772400" y="3136666"/>
            <a:ext cx="95603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Their</a:t>
            </a:r>
            <a:endParaRPr lang="ar-EG" dirty="0"/>
          </a:p>
        </p:txBody>
      </p:sp>
      <p:sp>
        <p:nvSpPr>
          <p:cNvPr id="27" name="مربع نص 26">
            <a:extLst>
              <a:ext uri="{FF2B5EF4-FFF2-40B4-BE49-F238E27FC236}">
                <a16:creationId xmlns:a16="http://schemas.microsoft.com/office/drawing/2014/main" id="{043E5EA4-2F58-2715-B81D-DE539CBB3DD5}"/>
              </a:ext>
            </a:extLst>
          </p:cNvPr>
          <p:cNvSpPr txBox="1"/>
          <p:nvPr/>
        </p:nvSpPr>
        <p:spPr>
          <a:xfrm>
            <a:off x="6659545" y="4313403"/>
            <a:ext cx="95603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Their</a:t>
            </a:r>
            <a:endParaRPr lang="ar-EG" dirty="0"/>
          </a:p>
        </p:txBody>
      </p:sp>
      <p:sp>
        <p:nvSpPr>
          <p:cNvPr id="31" name="مربع نص 30">
            <a:extLst>
              <a:ext uri="{FF2B5EF4-FFF2-40B4-BE49-F238E27FC236}">
                <a16:creationId xmlns:a16="http://schemas.microsoft.com/office/drawing/2014/main" id="{2A6A9A56-2D07-2778-52C0-8E489411D67B}"/>
              </a:ext>
            </a:extLst>
          </p:cNvPr>
          <p:cNvSpPr txBox="1"/>
          <p:nvPr/>
        </p:nvSpPr>
        <p:spPr>
          <a:xfrm>
            <a:off x="9784062" y="4281337"/>
            <a:ext cx="95603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They</a:t>
            </a:r>
            <a:endParaRPr lang="ar-EG" dirty="0"/>
          </a:p>
        </p:txBody>
      </p:sp>
      <p:sp>
        <p:nvSpPr>
          <p:cNvPr id="35" name="مربع نص 34">
            <a:extLst>
              <a:ext uri="{FF2B5EF4-FFF2-40B4-BE49-F238E27FC236}">
                <a16:creationId xmlns:a16="http://schemas.microsoft.com/office/drawing/2014/main" id="{0687BF96-C157-9110-6E49-B6B8EB08163E}"/>
              </a:ext>
            </a:extLst>
          </p:cNvPr>
          <p:cNvSpPr txBox="1"/>
          <p:nvPr/>
        </p:nvSpPr>
        <p:spPr>
          <a:xfrm>
            <a:off x="2706461" y="4881342"/>
            <a:ext cx="96746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It </a:t>
            </a:r>
            <a:endParaRPr lang="ar-EG" dirty="0"/>
          </a:p>
        </p:txBody>
      </p:sp>
      <p:sp>
        <p:nvSpPr>
          <p:cNvPr id="39" name="مربع نص 38">
            <a:extLst>
              <a:ext uri="{FF2B5EF4-FFF2-40B4-BE49-F238E27FC236}">
                <a16:creationId xmlns:a16="http://schemas.microsoft.com/office/drawing/2014/main" id="{DCB8FCE4-A4A8-9013-FC8D-04A6BC80223B}"/>
              </a:ext>
            </a:extLst>
          </p:cNvPr>
          <p:cNvSpPr txBox="1"/>
          <p:nvPr/>
        </p:nvSpPr>
        <p:spPr>
          <a:xfrm>
            <a:off x="9182100" y="5423528"/>
            <a:ext cx="9674678"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Calibri"/>
                <a:ea typeface="+mn-ea"/>
                <a:cs typeface="+mn-cs"/>
              </a:rPr>
              <a:t>Them</a:t>
            </a:r>
            <a:endParaRPr lang="ar-EG" dirty="0"/>
          </a:p>
        </p:txBody>
      </p:sp>
    </p:spTree>
    <p:extLst>
      <p:ext uri="{BB962C8B-B14F-4D97-AF65-F5344CB8AC3E}">
        <p14:creationId xmlns:p14="http://schemas.microsoft.com/office/powerpoint/2010/main" val="207976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1">
                                            <p:txEl>
                                              <p:pRg st="0" end="0"/>
                                            </p:txEl>
                                          </p:spTgt>
                                        </p:tgtEl>
                                        <p:attrNameLst>
                                          <p:attrName>style.visibility</p:attrName>
                                        </p:attrNameLst>
                                      </p:cBhvr>
                                      <p:to>
                                        <p:strVal val="visible"/>
                                      </p:to>
                                    </p:set>
                                    <p:anim calcmode="lin" valueType="num">
                                      <p:cBhvr additive="base">
                                        <p:cTn id="3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5">
                                            <p:txEl>
                                              <p:pRg st="0" end="0"/>
                                            </p:txEl>
                                          </p:spTgt>
                                        </p:tgtEl>
                                        <p:attrNameLst>
                                          <p:attrName>style.visibility</p:attrName>
                                        </p:attrNameLst>
                                      </p:cBhvr>
                                      <p:to>
                                        <p:strVal val="visible"/>
                                      </p:to>
                                    </p:set>
                                    <p:anim calcmode="lin" valueType="num">
                                      <p:cBhvr additive="base">
                                        <p:cTn id="4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9">
                                            <p:txEl>
                                              <p:pRg st="0" end="0"/>
                                            </p:txEl>
                                          </p:spTgt>
                                        </p:tgtEl>
                                        <p:attrNameLst>
                                          <p:attrName>style.visibility</p:attrName>
                                        </p:attrNameLst>
                                      </p:cBhvr>
                                      <p:to>
                                        <p:strVal val="visible"/>
                                      </p:to>
                                    </p:set>
                                    <p:anim calcmode="lin" valueType="num">
                                      <p:cBhvr additive="base">
                                        <p:cTn id="49"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9" grpId="0"/>
      <p:bldP spid="23"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361347A3-7CE5-311B-F7B0-92F6A554CD4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8678E9-8A38-1659-54CC-62ABD6285BD8}"/>
              </a:ext>
            </a:extLst>
          </p:cNvPr>
          <p:cNvSpPr/>
          <p:nvPr/>
        </p:nvSpPr>
        <p:spPr>
          <a:xfrm>
            <a:off x="152400" y="0"/>
            <a:ext cx="181356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38EE7FBF-2208-B84A-16A6-C22403297CB1}"/>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2F257817-D5C9-DEB3-CBDC-2CF87F16B6B3}"/>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0A0848E2-27CD-D62F-27B1-8057D85B1240}"/>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A00858B5-9F23-5639-4542-96BC8D07D812}"/>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4" name="صورة 3">
            <a:extLst>
              <a:ext uri="{FF2B5EF4-FFF2-40B4-BE49-F238E27FC236}">
                <a16:creationId xmlns:a16="http://schemas.microsoft.com/office/drawing/2014/main" id="{3AE080E8-9AE1-EAFA-5552-37F057F2D4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417022"/>
            <a:ext cx="15479970" cy="13245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صورة 16" descr="صورة تحتوي على نص, لقطة شاشة, الخط, الجبر&#10;&#10;قد يكون المحتوى الذي تم إنشاؤه بواسطة الذكاء الاصطناعي غير صحيح.">
            <a:extLst>
              <a:ext uri="{FF2B5EF4-FFF2-40B4-BE49-F238E27FC236}">
                <a16:creationId xmlns:a16="http://schemas.microsoft.com/office/drawing/2014/main" id="{DF74467A-91E5-3C7C-D155-234A74728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3487855"/>
            <a:ext cx="15621000" cy="4001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8574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AE49C0E6-2B49-E274-49D0-8AA937C572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60D3B9D-FBA9-4B3E-273E-5A14173C0851}"/>
              </a:ext>
            </a:extLst>
          </p:cNvPr>
          <p:cNvSpPr/>
          <p:nvPr/>
        </p:nvSpPr>
        <p:spPr>
          <a:xfrm>
            <a:off x="0" y="0"/>
            <a:ext cx="18288000" cy="104775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2B12616E-0BB9-9CD7-15A8-CD47B0838E4F}"/>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53645B58-0C8B-7FA9-6AA8-730CE8926F1B}"/>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931F4EB5-3913-3B26-18DE-FA1B5028B55A}"/>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3B217014-6B9C-A6CF-EB2C-AB14DFA3F2DA}"/>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11" name="صورة 10" descr="صورة تحتوي على نص, لقطة شاشة, الخط, المستند&#10;&#10;قد يكون المحتوى الذي تم إنشاؤه بواسطة الذكاء الاصطناعي غير صحيح.">
            <a:extLst>
              <a:ext uri="{FF2B5EF4-FFF2-40B4-BE49-F238E27FC236}">
                <a16:creationId xmlns:a16="http://schemas.microsoft.com/office/drawing/2014/main" id="{1BBA08A0-759E-69E6-2366-F5A55A98ACAE}"/>
              </a:ext>
            </a:extLst>
          </p:cNvPr>
          <p:cNvPicPr>
            <a:picLocks noChangeAspect="1"/>
          </p:cNvPicPr>
          <p:nvPr/>
        </p:nvPicPr>
        <p:blipFill>
          <a:blip r:embed="rId4">
            <a:extLst>
              <a:ext uri="{28A0092B-C50C-407E-A947-70E740481C1C}">
                <a14:useLocalDpi xmlns:a14="http://schemas.microsoft.com/office/drawing/2010/main" val="0"/>
              </a:ext>
            </a:extLst>
          </a:blip>
          <a:srcRect l="4334" t="4637" r="3781"/>
          <a:stretch>
            <a:fillRect/>
          </a:stretch>
        </p:blipFill>
        <p:spPr>
          <a:xfrm>
            <a:off x="457200" y="495300"/>
            <a:ext cx="17438716" cy="9296400"/>
          </a:xfrm>
          <a:prstGeom prst="rect">
            <a:avLst/>
          </a:prstGeom>
          <a:ln>
            <a:noFill/>
          </a:ln>
          <a:effectLst>
            <a:softEdge rad="112500"/>
          </a:effectLst>
        </p:spPr>
      </p:pic>
      <p:sp>
        <p:nvSpPr>
          <p:cNvPr id="13" name="Freeform 18">
            <a:extLst>
              <a:ext uri="{FF2B5EF4-FFF2-40B4-BE49-F238E27FC236}">
                <a16:creationId xmlns:a16="http://schemas.microsoft.com/office/drawing/2014/main" id="{EFA0F0E2-6198-562A-8071-C41945682962}"/>
              </a:ext>
            </a:extLst>
          </p:cNvPr>
          <p:cNvSpPr/>
          <p:nvPr/>
        </p:nvSpPr>
        <p:spPr>
          <a:xfrm>
            <a:off x="14179513" y="3447789"/>
            <a:ext cx="2213717" cy="1672851"/>
          </a:xfrm>
          <a:custGeom>
            <a:avLst/>
            <a:gdLst/>
            <a:ahLst/>
            <a:cxnLst/>
            <a:rect l="l" t="t" r="r" b="b"/>
            <a:pathLst>
              <a:path w="931816" h="910851">
                <a:moveTo>
                  <a:pt x="0" y="0"/>
                </a:moveTo>
                <a:lnTo>
                  <a:pt x="931816" y="0"/>
                </a:lnTo>
                <a:lnTo>
                  <a:pt x="931816" y="910851"/>
                </a:lnTo>
                <a:lnTo>
                  <a:pt x="0" y="910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EG"/>
          </a:p>
        </p:txBody>
      </p:sp>
    </p:spTree>
    <p:extLst>
      <p:ext uri="{BB962C8B-B14F-4D97-AF65-F5344CB8AC3E}">
        <p14:creationId xmlns:p14="http://schemas.microsoft.com/office/powerpoint/2010/main" val="170388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p:cNvGrpSpPr/>
        <p:nvPr/>
      </p:nvGrpSpPr>
      <p:grpSpPr>
        <a:xfrm>
          <a:off x="0" y="0"/>
          <a:ext cx="0" cy="0"/>
          <a:chOff x="0" y="0"/>
          <a:chExt cx="0" cy="0"/>
        </a:xfrm>
      </p:grpSpPr>
      <p:sp>
        <p:nvSpPr>
          <p:cNvPr id="2" name="Freeform 2"/>
          <p:cNvSpPr/>
          <p:nvPr/>
        </p:nvSpPr>
        <p:spPr>
          <a:xfrm>
            <a:off x="0" y="0"/>
            <a:ext cx="181356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dirty="0"/>
          </a:p>
        </p:txBody>
      </p:sp>
      <p:sp>
        <p:nvSpPr>
          <p:cNvPr id="5" name="TextBox 5"/>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p:cNvGrpSpPr/>
          <p:nvPr/>
        </p:nvGrpSpPr>
        <p:grpSpPr>
          <a:xfrm>
            <a:off x="2386701" y="7084129"/>
            <a:ext cx="6187216" cy="929257"/>
            <a:chOff x="0" y="-28575"/>
            <a:chExt cx="8249621" cy="1239009"/>
          </a:xfrm>
        </p:grpSpPr>
        <p:sp>
          <p:nvSpPr>
            <p:cNvPr id="8" name="TextBox 8"/>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13" name="صورة 12" descr="صورة تحتوي على الوجه الإنساني, رجل, شخص, تلبيس&#10;&#10;قد يكون المحتوى الذي تم إنشاؤه بواسطة الذكاء الاصطناعي غير صحيح.">
            <a:extLst>
              <a:ext uri="{FF2B5EF4-FFF2-40B4-BE49-F238E27FC236}">
                <a16:creationId xmlns:a16="http://schemas.microsoft.com/office/drawing/2014/main" id="{FF302434-72AD-4169-6557-08802F771A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7334" y="419100"/>
            <a:ext cx="17213331" cy="9372600"/>
          </a:xfrm>
          <a:prstGeom prst="rect">
            <a:avLst/>
          </a:prstGeom>
          <a:ln>
            <a:noFill/>
          </a:ln>
          <a:effectLst>
            <a:softEdge rad="112500"/>
          </a:effectLst>
        </p:spPr>
      </p:pic>
      <p:pic>
        <p:nvPicPr>
          <p:cNvPr id="3" name="au1">
            <a:hlinkClick r:id="" action="ppaction://media"/>
            <a:extLst>
              <a:ext uri="{FF2B5EF4-FFF2-40B4-BE49-F238E27FC236}">
                <a16:creationId xmlns:a16="http://schemas.microsoft.com/office/drawing/2014/main" id="{264566E3-41EB-3510-A94D-021D59D9EDB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162801" y="565016"/>
            <a:ext cx="889346" cy="889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25695433-0323-2C79-6063-6A86C7851A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844917-9A55-91F3-4A77-D6E140EF1F6A}"/>
              </a:ext>
            </a:extLst>
          </p:cNvPr>
          <p:cNvSpPr/>
          <p:nvPr/>
        </p:nvSpPr>
        <p:spPr>
          <a:xfrm>
            <a:off x="0" y="0"/>
            <a:ext cx="18288000" cy="104775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D17D9571-2D20-26E9-AFFD-7A7FD30B450D}"/>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D8961ABD-2243-E55B-A6B1-573817206E95}"/>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AE756562-0899-1046-4D2B-A3BB70C73646}"/>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7CD12795-F1C4-E478-8FB2-038B44CF53F1}"/>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4" name="صورة 3" descr="صورة تحتوي على تلبيس, نص, شخص, رجل&#10;&#10;قد يكون المحتوى الذي تم إنشاؤه بواسطة الذكاء الاصطناعي غير صحيح.">
            <a:extLst>
              <a:ext uri="{FF2B5EF4-FFF2-40B4-BE49-F238E27FC236}">
                <a16:creationId xmlns:a16="http://schemas.microsoft.com/office/drawing/2014/main" id="{91C15C9C-8728-8FEF-DA94-A60CEABE2659}"/>
              </a:ext>
            </a:extLst>
          </p:cNvPr>
          <p:cNvPicPr>
            <a:picLocks noChangeAspect="1"/>
          </p:cNvPicPr>
          <p:nvPr/>
        </p:nvPicPr>
        <p:blipFill>
          <a:blip r:embed="rId4">
            <a:extLst>
              <a:ext uri="{28A0092B-C50C-407E-A947-70E740481C1C}">
                <a14:useLocalDpi xmlns:a14="http://schemas.microsoft.com/office/drawing/2010/main" val="0"/>
              </a:ext>
            </a:extLst>
          </a:blip>
          <a:srcRect t="20037" r="48597"/>
          <a:stretch>
            <a:fillRect/>
          </a:stretch>
        </p:blipFill>
        <p:spPr>
          <a:xfrm>
            <a:off x="2386700" y="587437"/>
            <a:ext cx="12548499" cy="9284756"/>
          </a:xfrm>
          <a:prstGeom prst="rect">
            <a:avLst/>
          </a:prstGeom>
        </p:spPr>
      </p:pic>
      <p:sp>
        <p:nvSpPr>
          <p:cNvPr id="6" name="مربع نص 5">
            <a:extLst>
              <a:ext uri="{FF2B5EF4-FFF2-40B4-BE49-F238E27FC236}">
                <a16:creationId xmlns:a16="http://schemas.microsoft.com/office/drawing/2014/main" id="{E3C86386-59C6-645E-E7E0-0742E9F7DC1E}"/>
              </a:ext>
            </a:extLst>
          </p:cNvPr>
          <p:cNvSpPr txBox="1"/>
          <p:nvPr/>
        </p:nvSpPr>
        <p:spPr>
          <a:xfrm>
            <a:off x="5562622" y="2445098"/>
            <a:ext cx="2782717" cy="646331"/>
          </a:xfrm>
          <a:prstGeom prst="rect">
            <a:avLst/>
          </a:prstGeom>
          <a:noFill/>
        </p:spPr>
        <p:txBody>
          <a:bodyPr wrap="square" rtlCol="1">
            <a:spAutoFit/>
          </a:bodyPr>
          <a:lstStyle/>
          <a:p>
            <a:r>
              <a:rPr lang="en-US" sz="3600" dirty="0"/>
              <a:t>Must/Has to</a:t>
            </a:r>
            <a:endParaRPr lang="ar-EG" sz="3600" dirty="0"/>
          </a:p>
        </p:txBody>
      </p:sp>
      <p:sp>
        <p:nvSpPr>
          <p:cNvPr id="11" name="مربع نص 10">
            <a:extLst>
              <a:ext uri="{FF2B5EF4-FFF2-40B4-BE49-F238E27FC236}">
                <a16:creationId xmlns:a16="http://schemas.microsoft.com/office/drawing/2014/main" id="{F65CB4E6-89D8-FC8B-553A-352130623E0C}"/>
              </a:ext>
            </a:extLst>
          </p:cNvPr>
          <p:cNvSpPr txBox="1"/>
          <p:nvPr/>
        </p:nvSpPr>
        <p:spPr>
          <a:xfrm>
            <a:off x="4702628" y="4199790"/>
            <a:ext cx="9144000" cy="584775"/>
          </a:xfrm>
          <a:prstGeom prst="rect">
            <a:avLst/>
          </a:prstGeom>
          <a:noFill/>
        </p:spPr>
        <p:txBody>
          <a:bodyPr wrap="square">
            <a:spAutoFit/>
          </a:bodyPr>
          <a:lstStyle/>
          <a:p>
            <a:r>
              <a:rPr lang="en-GB" sz="3200" dirty="0">
                <a:latin typeface="+mj-lt"/>
              </a:rPr>
              <a:t>M</a:t>
            </a:r>
            <a:r>
              <a:rPr lang="ar-EG" sz="3200" dirty="0" err="1">
                <a:latin typeface="+mj-lt"/>
              </a:rPr>
              <a:t>ust</a:t>
            </a:r>
            <a:r>
              <a:rPr lang="ar-EG" sz="3200" dirty="0">
                <a:latin typeface="+mj-lt"/>
              </a:rPr>
              <a:t>/</a:t>
            </a:r>
            <a:r>
              <a:rPr lang="en-GB" sz="3200" dirty="0">
                <a:latin typeface="+mj-lt"/>
              </a:rPr>
              <a:t>H</a:t>
            </a:r>
            <a:r>
              <a:rPr lang="ar-EG" sz="3200" dirty="0" err="1">
                <a:latin typeface="+mj-lt"/>
              </a:rPr>
              <a:t>as</a:t>
            </a:r>
            <a:r>
              <a:rPr lang="ar-EG" sz="3200" dirty="0">
                <a:latin typeface="+mj-lt"/>
              </a:rPr>
              <a:t> </a:t>
            </a:r>
            <a:r>
              <a:rPr lang="ar-EG" sz="3200" dirty="0" err="1">
                <a:latin typeface="+mj-lt"/>
              </a:rPr>
              <a:t>to</a:t>
            </a:r>
            <a:endParaRPr lang="ar-EG" sz="3200" dirty="0">
              <a:latin typeface="+mj-lt"/>
            </a:endParaRPr>
          </a:p>
        </p:txBody>
      </p:sp>
      <p:sp>
        <p:nvSpPr>
          <p:cNvPr id="15" name="مربع نص 14">
            <a:extLst>
              <a:ext uri="{FF2B5EF4-FFF2-40B4-BE49-F238E27FC236}">
                <a16:creationId xmlns:a16="http://schemas.microsoft.com/office/drawing/2014/main" id="{C9516903-B526-A19A-54FC-D2B6A832DFEE}"/>
              </a:ext>
            </a:extLst>
          </p:cNvPr>
          <p:cNvSpPr txBox="1"/>
          <p:nvPr/>
        </p:nvSpPr>
        <p:spPr>
          <a:xfrm>
            <a:off x="4648200" y="6630769"/>
            <a:ext cx="9144000" cy="646331"/>
          </a:xfrm>
          <a:prstGeom prst="rect">
            <a:avLst/>
          </a:prstGeom>
          <a:noFill/>
        </p:spPr>
        <p:txBody>
          <a:bodyPr wrap="square">
            <a:spAutoFit/>
          </a:bodyPr>
          <a:lstStyle/>
          <a:p>
            <a:r>
              <a:rPr lang="en-GB" sz="3600" dirty="0"/>
              <a:t>M</a:t>
            </a:r>
            <a:r>
              <a:rPr lang="ar-EG" sz="3600" dirty="0" err="1"/>
              <a:t>ust</a:t>
            </a:r>
            <a:r>
              <a:rPr lang="ar-EG" sz="3600" dirty="0"/>
              <a:t>/</a:t>
            </a:r>
            <a:r>
              <a:rPr lang="en-GB" sz="3600" dirty="0"/>
              <a:t>H</a:t>
            </a:r>
            <a:r>
              <a:rPr lang="ar-EG" sz="3600" dirty="0" err="1"/>
              <a:t>as</a:t>
            </a:r>
            <a:r>
              <a:rPr lang="ar-EG" sz="3600" dirty="0"/>
              <a:t> </a:t>
            </a:r>
            <a:r>
              <a:rPr lang="ar-EG" sz="3600" dirty="0" err="1"/>
              <a:t>to</a:t>
            </a:r>
            <a:endParaRPr lang="ar-EG" sz="3600" dirty="0"/>
          </a:p>
        </p:txBody>
      </p:sp>
      <p:sp>
        <p:nvSpPr>
          <p:cNvPr id="17" name="مربع نص 16">
            <a:extLst>
              <a:ext uri="{FF2B5EF4-FFF2-40B4-BE49-F238E27FC236}">
                <a16:creationId xmlns:a16="http://schemas.microsoft.com/office/drawing/2014/main" id="{82B32F1C-9C79-F08F-7CEE-27D196801ADE}"/>
              </a:ext>
            </a:extLst>
          </p:cNvPr>
          <p:cNvSpPr txBox="1"/>
          <p:nvPr/>
        </p:nvSpPr>
        <p:spPr>
          <a:xfrm>
            <a:off x="4648200" y="4921531"/>
            <a:ext cx="9144000" cy="646331"/>
          </a:xfrm>
          <a:prstGeom prst="rect">
            <a:avLst/>
          </a:prstGeom>
          <a:noFill/>
        </p:spPr>
        <p:txBody>
          <a:bodyPr wrap="square">
            <a:spAutoFit/>
          </a:bodyPr>
          <a:lstStyle/>
          <a:p>
            <a:r>
              <a:rPr lang="en-GB" sz="3600" dirty="0">
                <a:latin typeface="+mj-lt"/>
              </a:rPr>
              <a:t>M</a:t>
            </a:r>
            <a:r>
              <a:rPr lang="ar-EG" sz="3600" dirty="0" err="1">
                <a:latin typeface="+mj-lt"/>
              </a:rPr>
              <a:t>ust</a:t>
            </a:r>
            <a:r>
              <a:rPr lang="ar-EG" sz="3600" dirty="0">
                <a:latin typeface="+mj-lt"/>
              </a:rPr>
              <a:t>/</a:t>
            </a:r>
            <a:r>
              <a:rPr lang="en-GB" sz="3600" dirty="0">
                <a:latin typeface="+mj-lt"/>
              </a:rPr>
              <a:t>H</a:t>
            </a:r>
            <a:r>
              <a:rPr lang="ar-EG" sz="3600" dirty="0" err="1">
                <a:latin typeface="+mj-lt"/>
              </a:rPr>
              <a:t>as</a:t>
            </a:r>
            <a:r>
              <a:rPr lang="ar-EG" sz="3600" dirty="0">
                <a:latin typeface="+mj-lt"/>
              </a:rPr>
              <a:t> </a:t>
            </a:r>
            <a:r>
              <a:rPr lang="ar-EG" sz="3600" dirty="0" err="1">
                <a:latin typeface="+mj-lt"/>
              </a:rPr>
              <a:t>to</a:t>
            </a:r>
            <a:endParaRPr lang="ar-EG" sz="3600" dirty="0">
              <a:latin typeface="+mj-lt"/>
            </a:endParaRPr>
          </a:p>
        </p:txBody>
      </p:sp>
      <p:sp>
        <p:nvSpPr>
          <p:cNvPr id="19" name="مربع نص 18">
            <a:extLst>
              <a:ext uri="{FF2B5EF4-FFF2-40B4-BE49-F238E27FC236}">
                <a16:creationId xmlns:a16="http://schemas.microsoft.com/office/drawing/2014/main" id="{28EEFFAD-6F27-53C5-1770-7A0EF600303C}"/>
              </a:ext>
            </a:extLst>
          </p:cNvPr>
          <p:cNvSpPr txBox="1"/>
          <p:nvPr/>
        </p:nvSpPr>
        <p:spPr>
          <a:xfrm>
            <a:off x="4648200" y="5792569"/>
            <a:ext cx="9144000" cy="646331"/>
          </a:xfrm>
          <a:prstGeom prst="rect">
            <a:avLst/>
          </a:prstGeom>
          <a:noFill/>
        </p:spPr>
        <p:txBody>
          <a:bodyPr wrap="square">
            <a:spAutoFit/>
          </a:bodyPr>
          <a:lstStyle/>
          <a:p>
            <a:r>
              <a:rPr lang="en-GB" sz="3600" dirty="0"/>
              <a:t>M</a:t>
            </a:r>
            <a:r>
              <a:rPr lang="ar-EG" sz="3600" dirty="0" err="1"/>
              <a:t>ust</a:t>
            </a:r>
            <a:r>
              <a:rPr lang="ar-EG" sz="3600" dirty="0"/>
              <a:t>/</a:t>
            </a:r>
            <a:r>
              <a:rPr lang="en-GB" sz="3600" dirty="0"/>
              <a:t>H</a:t>
            </a:r>
            <a:r>
              <a:rPr lang="ar-EG" sz="3600" dirty="0" err="1"/>
              <a:t>as</a:t>
            </a:r>
            <a:r>
              <a:rPr lang="ar-EG" sz="3600" dirty="0"/>
              <a:t> </a:t>
            </a:r>
            <a:r>
              <a:rPr lang="ar-EG" sz="3600" dirty="0" err="1"/>
              <a:t>to</a:t>
            </a:r>
            <a:endParaRPr lang="ar-EG" sz="3600" dirty="0"/>
          </a:p>
        </p:txBody>
      </p:sp>
      <p:sp>
        <p:nvSpPr>
          <p:cNvPr id="21" name="مربع نص 20">
            <a:extLst>
              <a:ext uri="{FF2B5EF4-FFF2-40B4-BE49-F238E27FC236}">
                <a16:creationId xmlns:a16="http://schemas.microsoft.com/office/drawing/2014/main" id="{3472B225-CAE5-5125-CDB7-4D2993027F45}"/>
              </a:ext>
            </a:extLst>
          </p:cNvPr>
          <p:cNvSpPr txBox="1"/>
          <p:nvPr/>
        </p:nvSpPr>
        <p:spPr>
          <a:xfrm>
            <a:off x="4800600" y="3314700"/>
            <a:ext cx="9144000" cy="646331"/>
          </a:xfrm>
          <a:prstGeom prst="rect">
            <a:avLst/>
          </a:prstGeom>
          <a:noFill/>
        </p:spPr>
        <p:txBody>
          <a:bodyPr wrap="square">
            <a:spAutoFit/>
          </a:bodyPr>
          <a:lstStyle/>
          <a:p>
            <a:r>
              <a:rPr lang="en-US" sz="3600" dirty="0">
                <a:latin typeface="+mj-lt"/>
              </a:rPr>
              <a:t>M</a:t>
            </a:r>
            <a:r>
              <a:rPr lang="ar-EG" sz="3600" dirty="0">
                <a:latin typeface="+mj-lt"/>
              </a:rPr>
              <a:t>us</a:t>
            </a:r>
            <a:r>
              <a:rPr lang="en-GB" sz="3600" dirty="0">
                <a:latin typeface="+mj-lt"/>
              </a:rPr>
              <a:t>tn’t </a:t>
            </a:r>
            <a:endParaRPr lang="ar-EG" sz="3600" dirty="0">
              <a:latin typeface="+mj-lt"/>
            </a:endParaRPr>
          </a:p>
        </p:txBody>
      </p:sp>
      <p:sp>
        <p:nvSpPr>
          <p:cNvPr id="23" name="مربع نص 22">
            <a:extLst>
              <a:ext uri="{FF2B5EF4-FFF2-40B4-BE49-F238E27FC236}">
                <a16:creationId xmlns:a16="http://schemas.microsoft.com/office/drawing/2014/main" id="{CD884E28-95DE-CD28-68A8-EB5B1E07EC31}"/>
              </a:ext>
            </a:extLst>
          </p:cNvPr>
          <p:cNvSpPr txBox="1"/>
          <p:nvPr/>
        </p:nvSpPr>
        <p:spPr>
          <a:xfrm>
            <a:off x="4724400" y="7429500"/>
            <a:ext cx="9144000" cy="646331"/>
          </a:xfrm>
          <a:prstGeom prst="rect">
            <a:avLst/>
          </a:prstGeom>
          <a:noFill/>
        </p:spPr>
        <p:txBody>
          <a:bodyPr wrap="square">
            <a:spAutoFit/>
          </a:bodyPr>
          <a:lstStyle/>
          <a:p>
            <a:r>
              <a:rPr lang="en-US" sz="3600" dirty="0"/>
              <a:t>M</a:t>
            </a:r>
            <a:r>
              <a:rPr lang="ar-EG" sz="3600" dirty="0"/>
              <a:t>us</a:t>
            </a:r>
            <a:r>
              <a:rPr lang="en-GB" sz="3600" dirty="0"/>
              <a:t>tn’t </a:t>
            </a:r>
            <a:endParaRPr lang="ar-EG" sz="3600" dirty="0"/>
          </a:p>
        </p:txBody>
      </p:sp>
      <p:sp>
        <p:nvSpPr>
          <p:cNvPr id="25" name="مربع نص 24">
            <a:extLst>
              <a:ext uri="{FF2B5EF4-FFF2-40B4-BE49-F238E27FC236}">
                <a16:creationId xmlns:a16="http://schemas.microsoft.com/office/drawing/2014/main" id="{109A3D94-FB55-A065-9C44-2AF4F47FBF66}"/>
              </a:ext>
            </a:extLst>
          </p:cNvPr>
          <p:cNvSpPr txBox="1"/>
          <p:nvPr/>
        </p:nvSpPr>
        <p:spPr>
          <a:xfrm>
            <a:off x="4718957" y="8267700"/>
            <a:ext cx="9144000" cy="646331"/>
          </a:xfrm>
          <a:prstGeom prst="rect">
            <a:avLst/>
          </a:prstGeom>
          <a:noFill/>
        </p:spPr>
        <p:txBody>
          <a:bodyPr wrap="square">
            <a:spAutoFit/>
          </a:bodyPr>
          <a:lstStyle/>
          <a:p>
            <a:r>
              <a:rPr lang="en-US" sz="3600" dirty="0"/>
              <a:t>M</a:t>
            </a:r>
            <a:r>
              <a:rPr lang="ar-EG" sz="3600" dirty="0"/>
              <a:t>us</a:t>
            </a:r>
            <a:r>
              <a:rPr lang="en-GB" sz="3600" dirty="0"/>
              <a:t>tn’t </a:t>
            </a:r>
            <a:endParaRPr lang="ar-EG" sz="3600" dirty="0"/>
          </a:p>
        </p:txBody>
      </p:sp>
    </p:spTree>
    <p:extLst>
      <p:ext uri="{BB962C8B-B14F-4D97-AF65-F5344CB8AC3E}">
        <p14:creationId xmlns:p14="http://schemas.microsoft.com/office/powerpoint/2010/main" val="6573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500"/>
                                        <p:tgtEl>
                                          <p:spTgt spid="1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xEl>
                                              <p:pRg st="0" end="0"/>
                                            </p:txEl>
                                          </p:spTgt>
                                        </p:tgtEl>
                                        <p:attrNameLst>
                                          <p:attrName>style.visibility</p:attrName>
                                        </p:attrNameLst>
                                      </p:cBhvr>
                                      <p:to>
                                        <p:strVal val="visible"/>
                                      </p:to>
                                    </p:set>
                                    <p:animEffect transition="in" filter="fade">
                                      <p:cBhvr>
                                        <p:cTn id="37" dur="500"/>
                                        <p:tgtEl>
                                          <p:spTgt spid="2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xEl>
                                              <p:pRg st="0" end="0"/>
                                            </p:txEl>
                                          </p:spTgt>
                                        </p:tgtEl>
                                        <p:attrNameLst>
                                          <p:attrName>style.visibility</p:attrName>
                                        </p:attrNameLst>
                                      </p:cBhvr>
                                      <p:to>
                                        <p:strVal val="visible"/>
                                      </p:to>
                                    </p:set>
                                    <p:animEffect transition="in" filter="fade">
                                      <p:cBhvr>
                                        <p:cTn id="42"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7" grpId="0"/>
      <p:bldP spid="19"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8CD0D982-8620-39CF-077E-A4537853FD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529985-1B13-DCAC-4315-E71E58CB2989}"/>
              </a:ext>
            </a:extLst>
          </p:cNvPr>
          <p:cNvSpPr/>
          <p:nvPr/>
        </p:nvSpPr>
        <p:spPr>
          <a:xfrm>
            <a:off x="0" y="0"/>
            <a:ext cx="18288000" cy="104775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168374B0-9A0E-442D-E771-28CDC4D4E39C}"/>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C73830EA-7730-9FAE-83C6-1F234D373C5A}"/>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85F34DA4-EACA-8823-B556-6A2B79A981B7}"/>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4F48ACC9-C86D-960D-FC05-ECE4D2E025C5}"/>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6" name="صورة 5" descr="صورة تحتوي على نص, لقطة شاشة, الخط, رقم&#10;&#10;قد يكون المحتوى الذي تم إنشاؤه بواسطة الذكاء الاصطناعي غير صحيح.">
            <a:extLst>
              <a:ext uri="{FF2B5EF4-FFF2-40B4-BE49-F238E27FC236}">
                <a16:creationId xmlns:a16="http://schemas.microsoft.com/office/drawing/2014/main" id="{2B585E2B-5920-15BA-51B9-101B673B9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571500"/>
            <a:ext cx="16459200" cy="8915400"/>
          </a:xfrm>
          <a:prstGeom prst="rect">
            <a:avLst/>
          </a:prstGeom>
          <a:ln>
            <a:noFill/>
          </a:ln>
          <a:effectLst>
            <a:outerShdw blurRad="292100" dist="139700" dir="2700000" algn="tl" rotWithShape="0">
              <a:srgbClr val="333333">
                <a:alpha val="65000"/>
              </a:srgbClr>
            </a:outerShdw>
          </a:effectLst>
        </p:spPr>
      </p:pic>
      <p:sp>
        <p:nvSpPr>
          <p:cNvPr id="10" name="Freeform 6">
            <a:extLst>
              <a:ext uri="{FF2B5EF4-FFF2-40B4-BE49-F238E27FC236}">
                <a16:creationId xmlns:a16="http://schemas.microsoft.com/office/drawing/2014/main" id="{B387BF58-4830-0B55-6A71-2386C1401439}"/>
              </a:ext>
            </a:extLst>
          </p:cNvPr>
          <p:cNvSpPr/>
          <p:nvPr/>
        </p:nvSpPr>
        <p:spPr>
          <a:xfrm>
            <a:off x="14740957" y="6319075"/>
            <a:ext cx="4020342" cy="4920998"/>
          </a:xfrm>
          <a:custGeom>
            <a:avLst/>
            <a:gdLst/>
            <a:ahLst/>
            <a:cxnLst/>
            <a:rect l="l" t="t" r="r" b="b"/>
            <a:pathLst>
              <a:path w="1159292" h="1669137">
                <a:moveTo>
                  <a:pt x="0" y="0"/>
                </a:moveTo>
                <a:lnTo>
                  <a:pt x="1159292" y="0"/>
                </a:lnTo>
                <a:lnTo>
                  <a:pt x="1159292" y="1669137"/>
                </a:lnTo>
                <a:lnTo>
                  <a:pt x="0" y="16691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EG"/>
          </a:p>
        </p:txBody>
      </p:sp>
      <p:sp>
        <p:nvSpPr>
          <p:cNvPr id="4" name="مربع نص 3">
            <a:extLst>
              <a:ext uri="{FF2B5EF4-FFF2-40B4-BE49-F238E27FC236}">
                <a16:creationId xmlns:a16="http://schemas.microsoft.com/office/drawing/2014/main" id="{2D6C9B42-AA0F-AE17-55A0-95A3E0FCDCBA}"/>
              </a:ext>
            </a:extLst>
          </p:cNvPr>
          <p:cNvSpPr txBox="1"/>
          <p:nvPr/>
        </p:nvSpPr>
        <p:spPr>
          <a:xfrm>
            <a:off x="4690382" y="5162941"/>
            <a:ext cx="9380764" cy="369332"/>
          </a:xfrm>
          <a:prstGeom prst="rect">
            <a:avLst/>
          </a:prstGeom>
          <a:noFill/>
        </p:spPr>
        <p:txBody>
          <a:bodyPr wrap="square">
            <a:spAutoFit/>
          </a:bodyPr>
          <a:lstStyle/>
          <a:p>
            <a:endParaRPr lang="ar-EG" dirty="0"/>
          </a:p>
        </p:txBody>
      </p:sp>
      <p:sp>
        <p:nvSpPr>
          <p:cNvPr id="11" name="مربع نص 10">
            <a:extLst>
              <a:ext uri="{FF2B5EF4-FFF2-40B4-BE49-F238E27FC236}">
                <a16:creationId xmlns:a16="http://schemas.microsoft.com/office/drawing/2014/main" id="{FE2F1FBF-11FB-5919-CEDE-8EC6244F3F30}"/>
              </a:ext>
            </a:extLst>
          </p:cNvPr>
          <p:cNvSpPr txBox="1"/>
          <p:nvPr/>
        </p:nvSpPr>
        <p:spPr>
          <a:xfrm>
            <a:off x="8305800" y="1485900"/>
            <a:ext cx="4038600" cy="646331"/>
          </a:xfrm>
          <a:prstGeom prst="rect">
            <a:avLst/>
          </a:prstGeom>
          <a:noFill/>
        </p:spPr>
        <p:txBody>
          <a:bodyPr wrap="square" rtlCol="1">
            <a:spAutoFit/>
          </a:bodyPr>
          <a:lstStyle/>
          <a:p>
            <a:r>
              <a:rPr lang="en-US" sz="3600" dirty="0"/>
              <a:t>Must / have to </a:t>
            </a:r>
            <a:endParaRPr lang="ar-EG" sz="3600" dirty="0"/>
          </a:p>
        </p:txBody>
      </p:sp>
      <p:sp>
        <p:nvSpPr>
          <p:cNvPr id="12" name="مربع نص 11">
            <a:extLst>
              <a:ext uri="{FF2B5EF4-FFF2-40B4-BE49-F238E27FC236}">
                <a16:creationId xmlns:a16="http://schemas.microsoft.com/office/drawing/2014/main" id="{E54F13B5-D3E7-9341-B50E-1283298EA172}"/>
              </a:ext>
            </a:extLst>
          </p:cNvPr>
          <p:cNvSpPr txBox="1"/>
          <p:nvPr/>
        </p:nvSpPr>
        <p:spPr>
          <a:xfrm>
            <a:off x="3575309" y="2263467"/>
            <a:ext cx="3810000" cy="646331"/>
          </a:xfrm>
          <a:prstGeom prst="rect">
            <a:avLst/>
          </a:prstGeom>
          <a:noFill/>
        </p:spPr>
        <p:txBody>
          <a:bodyPr wrap="square" rtlCol="1">
            <a:spAutoFit/>
          </a:bodyPr>
          <a:lstStyle/>
          <a:p>
            <a:r>
              <a:rPr lang="en-US" sz="3600" dirty="0"/>
              <a:t>Must/ has to </a:t>
            </a:r>
            <a:endParaRPr lang="ar-EG" sz="3600" dirty="0"/>
          </a:p>
        </p:txBody>
      </p:sp>
      <p:sp>
        <p:nvSpPr>
          <p:cNvPr id="14" name="مربع نص 13">
            <a:extLst>
              <a:ext uri="{FF2B5EF4-FFF2-40B4-BE49-F238E27FC236}">
                <a16:creationId xmlns:a16="http://schemas.microsoft.com/office/drawing/2014/main" id="{2FA0D620-34BC-82B6-17DD-E862465EBD7C}"/>
              </a:ext>
            </a:extLst>
          </p:cNvPr>
          <p:cNvSpPr txBox="1"/>
          <p:nvPr/>
        </p:nvSpPr>
        <p:spPr>
          <a:xfrm>
            <a:off x="3542652" y="3037756"/>
            <a:ext cx="9380764" cy="646331"/>
          </a:xfrm>
          <a:prstGeom prst="rect">
            <a:avLst/>
          </a:prstGeom>
          <a:noFill/>
        </p:spPr>
        <p:txBody>
          <a:bodyPr wrap="square">
            <a:spAutoFit/>
          </a:bodyPr>
          <a:lstStyle/>
          <a:p>
            <a:r>
              <a:rPr lang="en-GB" sz="3600" dirty="0"/>
              <a:t>Didn’t have to </a:t>
            </a:r>
            <a:endParaRPr lang="ar-EG" sz="3600" dirty="0"/>
          </a:p>
        </p:txBody>
      </p:sp>
      <p:sp>
        <p:nvSpPr>
          <p:cNvPr id="16" name="مربع نص 15">
            <a:extLst>
              <a:ext uri="{FF2B5EF4-FFF2-40B4-BE49-F238E27FC236}">
                <a16:creationId xmlns:a16="http://schemas.microsoft.com/office/drawing/2014/main" id="{2A634F8A-1A5B-FB55-CEFD-889437EE5F4D}"/>
              </a:ext>
            </a:extLst>
          </p:cNvPr>
          <p:cNvSpPr txBox="1"/>
          <p:nvPr/>
        </p:nvSpPr>
        <p:spPr>
          <a:xfrm>
            <a:off x="3580752" y="3775063"/>
            <a:ext cx="9380764" cy="646331"/>
          </a:xfrm>
          <a:prstGeom prst="rect">
            <a:avLst/>
          </a:prstGeom>
          <a:noFill/>
        </p:spPr>
        <p:txBody>
          <a:bodyPr wrap="square">
            <a:spAutoFit/>
          </a:bodyPr>
          <a:lstStyle/>
          <a:p>
            <a:r>
              <a:rPr lang="en-US" sz="3600" dirty="0"/>
              <a:t>M</a:t>
            </a:r>
            <a:r>
              <a:rPr lang="ar-EG" sz="3600" dirty="0"/>
              <a:t>us</a:t>
            </a:r>
            <a:r>
              <a:rPr lang="en-GB" sz="3600" dirty="0"/>
              <a:t>tn’t </a:t>
            </a:r>
            <a:endParaRPr lang="ar-EG" sz="3600" dirty="0"/>
          </a:p>
        </p:txBody>
      </p:sp>
      <p:sp>
        <p:nvSpPr>
          <p:cNvPr id="18" name="مربع نص 17">
            <a:extLst>
              <a:ext uri="{FF2B5EF4-FFF2-40B4-BE49-F238E27FC236}">
                <a16:creationId xmlns:a16="http://schemas.microsoft.com/office/drawing/2014/main" id="{98C00703-D764-94A7-D870-7E8BF542633F}"/>
              </a:ext>
            </a:extLst>
          </p:cNvPr>
          <p:cNvSpPr txBox="1"/>
          <p:nvPr/>
        </p:nvSpPr>
        <p:spPr>
          <a:xfrm>
            <a:off x="3542652" y="4494643"/>
            <a:ext cx="9380764" cy="646331"/>
          </a:xfrm>
          <a:prstGeom prst="rect">
            <a:avLst/>
          </a:prstGeom>
          <a:noFill/>
        </p:spPr>
        <p:txBody>
          <a:bodyPr wrap="square">
            <a:spAutoFit/>
          </a:bodyPr>
          <a:lstStyle/>
          <a:p>
            <a:r>
              <a:rPr lang="en-GB" sz="3600" dirty="0"/>
              <a:t>Had to</a:t>
            </a:r>
            <a:endParaRPr lang="ar-EG" sz="3600" dirty="0"/>
          </a:p>
        </p:txBody>
      </p:sp>
      <p:sp>
        <p:nvSpPr>
          <p:cNvPr id="20" name="مربع نص 19">
            <a:extLst>
              <a:ext uri="{FF2B5EF4-FFF2-40B4-BE49-F238E27FC236}">
                <a16:creationId xmlns:a16="http://schemas.microsoft.com/office/drawing/2014/main" id="{05B5D0CE-63E1-AF5A-7E8C-4FA626EC2711}"/>
              </a:ext>
            </a:extLst>
          </p:cNvPr>
          <p:cNvSpPr txBox="1"/>
          <p:nvPr/>
        </p:nvSpPr>
        <p:spPr>
          <a:xfrm>
            <a:off x="4496399" y="5276178"/>
            <a:ext cx="9380764" cy="646331"/>
          </a:xfrm>
          <a:prstGeom prst="rect">
            <a:avLst/>
          </a:prstGeom>
          <a:noFill/>
        </p:spPr>
        <p:txBody>
          <a:bodyPr wrap="square">
            <a:spAutoFit/>
          </a:bodyPr>
          <a:lstStyle/>
          <a:p>
            <a:r>
              <a:rPr lang="en-GB" sz="3600" dirty="0"/>
              <a:t>Do</a:t>
            </a:r>
            <a:r>
              <a:rPr lang="en-GB" sz="1800" dirty="0"/>
              <a:t> </a:t>
            </a:r>
            <a:endParaRPr lang="ar-EG" dirty="0"/>
          </a:p>
        </p:txBody>
      </p:sp>
      <p:sp>
        <p:nvSpPr>
          <p:cNvPr id="22" name="مربع نص 21">
            <a:extLst>
              <a:ext uri="{FF2B5EF4-FFF2-40B4-BE49-F238E27FC236}">
                <a16:creationId xmlns:a16="http://schemas.microsoft.com/office/drawing/2014/main" id="{B287A8D1-7EBD-AFAD-F789-884E7F59F565}"/>
              </a:ext>
            </a:extLst>
          </p:cNvPr>
          <p:cNvSpPr txBox="1"/>
          <p:nvPr/>
        </p:nvSpPr>
        <p:spPr>
          <a:xfrm>
            <a:off x="6953981" y="5337761"/>
            <a:ext cx="9380764" cy="584775"/>
          </a:xfrm>
          <a:prstGeom prst="rect">
            <a:avLst/>
          </a:prstGeom>
          <a:noFill/>
        </p:spPr>
        <p:txBody>
          <a:bodyPr wrap="square">
            <a:spAutoFit/>
          </a:bodyPr>
          <a:lstStyle/>
          <a:p>
            <a:r>
              <a:rPr lang="en-US" sz="3200" dirty="0"/>
              <a:t>Must / have to </a:t>
            </a:r>
            <a:endParaRPr lang="ar-EG" sz="3200" dirty="0"/>
          </a:p>
        </p:txBody>
      </p:sp>
      <p:sp>
        <p:nvSpPr>
          <p:cNvPr id="24" name="مربع نص 23">
            <a:extLst>
              <a:ext uri="{FF2B5EF4-FFF2-40B4-BE49-F238E27FC236}">
                <a16:creationId xmlns:a16="http://schemas.microsoft.com/office/drawing/2014/main" id="{D2AE20F8-11A1-3D47-224F-21D6AD1B6B67}"/>
              </a:ext>
            </a:extLst>
          </p:cNvPr>
          <p:cNvSpPr txBox="1"/>
          <p:nvPr/>
        </p:nvSpPr>
        <p:spPr>
          <a:xfrm>
            <a:off x="3277847" y="8322302"/>
            <a:ext cx="9380764" cy="646331"/>
          </a:xfrm>
          <a:prstGeom prst="rect">
            <a:avLst/>
          </a:prstGeom>
          <a:noFill/>
        </p:spPr>
        <p:txBody>
          <a:bodyPr wrap="square">
            <a:spAutoFit/>
          </a:bodyPr>
          <a:lstStyle/>
          <a:p>
            <a:r>
              <a:rPr lang="en-US" sz="3600" dirty="0"/>
              <a:t>Mustn’t </a:t>
            </a:r>
            <a:endParaRPr lang="ar-EG" sz="3600" dirty="0"/>
          </a:p>
        </p:txBody>
      </p:sp>
      <p:sp>
        <p:nvSpPr>
          <p:cNvPr id="26" name="مربع نص 25">
            <a:extLst>
              <a:ext uri="{FF2B5EF4-FFF2-40B4-BE49-F238E27FC236}">
                <a16:creationId xmlns:a16="http://schemas.microsoft.com/office/drawing/2014/main" id="{D1406AB0-8C8F-E6D2-10EE-253E89655009}"/>
              </a:ext>
            </a:extLst>
          </p:cNvPr>
          <p:cNvSpPr txBox="1"/>
          <p:nvPr/>
        </p:nvSpPr>
        <p:spPr>
          <a:xfrm>
            <a:off x="3883535" y="6739800"/>
            <a:ext cx="9380764" cy="646331"/>
          </a:xfrm>
          <a:prstGeom prst="rect">
            <a:avLst/>
          </a:prstGeom>
          <a:noFill/>
        </p:spPr>
        <p:txBody>
          <a:bodyPr wrap="square">
            <a:spAutoFit/>
          </a:bodyPr>
          <a:lstStyle/>
          <a:p>
            <a:r>
              <a:rPr lang="en-US" sz="3600" dirty="0"/>
              <a:t>Doesn’t have to </a:t>
            </a:r>
            <a:endParaRPr lang="ar-EG" sz="3600" dirty="0"/>
          </a:p>
        </p:txBody>
      </p:sp>
      <p:sp>
        <p:nvSpPr>
          <p:cNvPr id="28" name="مربع نص 27">
            <a:extLst>
              <a:ext uri="{FF2B5EF4-FFF2-40B4-BE49-F238E27FC236}">
                <a16:creationId xmlns:a16="http://schemas.microsoft.com/office/drawing/2014/main" id="{8D36EB76-6DD4-E1E5-0B14-73F5F8628642}"/>
              </a:ext>
            </a:extLst>
          </p:cNvPr>
          <p:cNvSpPr txBox="1"/>
          <p:nvPr/>
        </p:nvSpPr>
        <p:spPr>
          <a:xfrm>
            <a:off x="4120185" y="7599811"/>
            <a:ext cx="9380764" cy="646331"/>
          </a:xfrm>
          <a:prstGeom prst="rect">
            <a:avLst/>
          </a:prstGeom>
          <a:noFill/>
        </p:spPr>
        <p:txBody>
          <a:bodyPr wrap="square">
            <a:spAutoFit/>
          </a:bodyPr>
          <a:lstStyle/>
          <a:p>
            <a:r>
              <a:rPr lang="en-US" sz="3600" dirty="0"/>
              <a:t>Did</a:t>
            </a:r>
            <a:r>
              <a:rPr lang="en-US" sz="1800" dirty="0"/>
              <a:t> </a:t>
            </a:r>
            <a:endParaRPr lang="ar-EG" sz="1800" dirty="0"/>
          </a:p>
        </p:txBody>
      </p:sp>
      <p:sp>
        <p:nvSpPr>
          <p:cNvPr id="32" name="مربع نص 31">
            <a:extLst>
              <a:ext uri="{FF2B5EF4-FFF2-40B4-BE49-F238E27FC236}">
                <a16:creationId xmlns:a16="http://schemas.microsoft.com/office/drawing/2014/main" id="{65FB86BC-3807-0CBD-E983-C1CD892FCEB0}"/>
              </a:ext>
            </a:extLst>
          </p:cNvPr>
          <p:cNvSpPr txBox="1"/>
          <p:nvPr/>
        </p:nvSpPr>
        <p:spPr>
          <a:xfrm>
            <a:off x="7423409" y="7531051"/>
            <a:ext cx="93807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have to </a:t>
            </a:r>
            <a:endPar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36" name="مربع نص 35">
            <a:extLst>
              <a:ext uri="{FF2B5EF4-FFF2-40B4-BE49-F238E27FC236}">
                <a16:creationId xmlns:a16="http://schemas.microsoft.com/office/drawing/2014/main" id="{5CECD5BB-83E8-7888-E86D-2B3B97B5E187}"/>
              </a:ext>
            </a:extLst>
          </p:cNvPr>
          <p:cNvSpPr txBox="1"/>
          <p:nvPr/>
        </p:nvSpPr>
        <p:spPr>
          <a:xfrm>
            <a:off x="4610156" y="6029784"/>
            <a:ext cx="938076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Must / have to </a:t>
            </a:r>
            <a:endPar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2681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fade">
                                      <p:cBhvr>
                                        <p:cTn id="28" dur="1000"/>
                                        <p:tgtEl>
                                          <p:spTgt spid="16">
                                            <p:txEl>
                                              <p:pRg st="0" end="0"/>
                                            </p:txEl>
                                          </p:spTgt>
                                        </p:tgtEl>
                                      </p:cBhvr>
                                    </p:animEffect>
                                    <p:anim calcmode="lin" valueType="num">
                                      <p:cBhvr>
                                        <p:cTn id="29"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Effect transition="in" filter="fade">
                                      <p:cBhvr>
                                        <p:cTn id="35" dur="1000"/>
                                        <p:tgtEl>
                                          <p:spTgt spid="18">
                                            <p:txEl>
                                              <p:pRg st="0" end="0"/>
                                            </p:txEl>
                                          </p:spTgt>
                                        </p:tgtEl>
                                      </p:cBhvr>
                                    </p:animEffect>
                                    <p:anim calcmode="lin" valueType="num">
                                      <p:cBhvr>
                                        <p:cTn id="36"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1000"/>
                                        <p:tgtEl>
                                          <p:spTgt spid="20">
                                            <p:txEl>
                                              <p:pRg st="0" end="0"/>
                                            </p:txEl>
                                          </p:spTgt>
                                        </p:tgtEl>
                                      </p:cBhvr>
                                    </p:animEffect>
                                    <p:anim calcmode="lin" valueType="num">
                                      <p:cBhvr>
                                        <p:cTn id="4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2">
                                            <p:txEl>
                                              <p:pRg st="0" end="0"/>
                                            </p:txEl>
                                          </p:spTgt>
                                        </p:tgtEl>
                                        <p:attrNameLst>
                                          <p:attrName>style.visibility</p:attrName>
                                        </p:attrNameLst>
                                      </p:cBhvr>
                                      <p:to>
                                        <p:strVal val="visible"/>
                                      </p:to>
                                    </p:set>
                                    <p:animEffect transition="in" filter="fade">
                                      <p:cBhvr>
                                        <p:cTn id="49" dur="1000"/>
                                        <p:tgtEl>
                                          <p:spTgt spid="22">
                                            <p:txEl>
                                              <p:pRg st="0" end="0"/>
                                            </p:txEl>
                                          </p:spTgt>
                                        </p:tgtEl>
                                      </p:cBhvr>
                                    </p:animEffect>
                                    <p:anim calcmode="lin" valueType="num">
                                      <p:cBhvr>
                                        <p:cTn id="5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6">
                                            <p:txEl>
                                              <p:pRg st="0" end="0"/>
                                            </p:txEl>
                                          </p:spTgt>
                                        </p:tgtEl>
                                        <p:attrNameLst>
                                          <p:attrName>style.visibility</p:attrName>
                                        </p:attrNameLst>
                                      </p:cBhvr>
                                      <p:to>
                                        <p:strVal val="visible"/>
                                      </p:to>
                                    </p:set>
                                    <p:animEffect transition="in" filter="fade">
                                      <p:cBhvr>
                                        <p:cTn id="56" dur="1000"/>
                                        <p:tgtEl>
                                          <p:spTgt spid="36">
                                            <p:txEl>
                                              <p:pRg st="0" end="0"/>
                                            </p:txEl>
                                          </p:spTgt>
                                        </p:tgtEl>
                                      </p:cBhvr>
                                    </p:animEffect>
                                    <p:anim calcmode="lin" valueType="num">
                                      <p:cBhvr>
                                        <p:cTn id="57"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6">
                                            <p:txEl>
                                              <p:pRg st="0" end="0"/>
                                            </p:txEl>
                                          </p:spTgt>
                                        </p:tgtEl>
                                        <p:attrNameLst>
                                          <p:attrName>style.visibility</p:attrName>
                                        </p:attrNameLst>
                                      </p:cBhvr>
                                      <p:to>
                                        <p:strVal val="visible"/>
                                      </p:to>
                                    </p:set>
                                    <p:animEffect transition="in" filter="fade">
                                      <p:cBhvr>
                                        <p:cTn id="63" dur="1000"/>
                                        <p:tgtEl>
                                          <p:spTgt spid="26">
                                            <p:txEl>
                                              <p:pRg st="0" end="0"/>
                                            </p:txEl>
                                          </p:spTgt>
                                        </p:tgtEl>
                                      </p:cBhvr>
                                    </p:animEffect>
                                    <p:anim calcmode="lin" valueType="num">
                                      <p:cBhvr>
                                        <p:cTn id="64"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8">
                                            <p:txEl>
                                              <p:pRg st="0" end="0"/>
                                            </p:txEl>
                                          </p:spTgt>
                                        </p:tgtEl>
                                        <p:attrNameLst>
                                          <p:attrName>style.visibility</p:attrName>
                                        </p:attrNameLst>
                                      </p:cBhvr>
                                      <p:to>
                                        <p:strVal val="visible"/>
                                      </p:to>
                                    </p:set>
                                    <p:animEffect transition="in" filter="fade">
                                      <p:cBhvr>
                                        <p:cTn id="70" dur="1000"/>
                                        <p:tgtEl>
                                          <p:spTgt spid="28">
                                            <p:txEl>
                                              <p:pRg st="0" end="0"/>
                                            </p:txEl>
                                          </p:spTgt>
                                        </p:tgtEl>
                                      </p:cBhvr>
                                    </p:animEffect>
                                    <p:anim calcmode="lin" valueType="num">
                                      <p:cBhvr>
                                        <p:cTn id="71"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2">
                                            <p:txEl>
                                              <p:pRg st="0" end="0"/>
                                            </p:txEl>
                                          </p:spTgt>
                                        </p:tgtEl>
                                        <p:attrNameLst>
                                          <p:attrName>style.visibility</p:attrName>
                                        </p:attrNameLst>
                                      </p:cBhvr>
                                      <p:to>
                                        <p:strVal val="visible"/>
                                      </p:to>
                                    </p:set>
                                    <p:animEffect transition="in" filter="fade">
                                      <p:cBhvr>
                                        <p:cTn id="77" dur="1000"/>
                                        <p:tgtEl>
                                          <p:spTgt spid="32">
                                            <p:txEl>
                                              <p:pRg st="0" end="0"/>
                                            </p:txEl>
                                          </p:spTgt>
                                        </p:tgtEl>
                                      </p:cBhvr>
                                    </p:animEffect>
                                    <p:anim calcmode="lin" valueType="num">
                                      <p:cBhvr>
                                        <p:cTn id="78"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4">
                                            <p:txEl>
                                              <p:pRg st="0" end="0"/>
                                            </p:txEl>
                                          </p:spTgt>
                                        </p:tgtEl>
                                        <p:attrNameLst>
                                          <p:attrName>style.visibility</p:attrName>
                                        </p:attrNameLst>
                                      </p:cBhvr>
                                      <p:to>
                                        <p:strVal val="visible"/>
                                      </p:to>
                                    </p:set>
                                    <p:animEffect transition="in" filter="fade">
                                      <p:cBhvr>
                                        <p:cTn id="84" dur="1000"/>
                                        <p:tgtEl>
                                          <p:spTgt spid="24">
                                            <p:txEl>
                                              <p:pRg st="0" end="0"/>
                                            </p:txEl>
                                          </p:spTgt>
                                        </p:tgtEl>
                                      </p:cBhvr>
                                    </p:animEffect>
                                    <p:anim calcmode="lin" valueType="num">
                                      <p:cBhvr>
                                        <p:cTn id="85"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2657" y="0"/>
            <a:ext cx="1811106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3" name="Freeform 3"/>
          <p:cNvSpPr/>
          <p:nvPr/>
        </p:nvSpPr>
        <p:spPr>
          <a:xfrm>
            <a:off x="176940" y="3439916"/>
            <a:ext cx="6884637" cy="6847084"/>
          </a:xfrm>
          <a:custGeom>
            <a:avLst/>
            <a:gdLst/>
            <a:ahLst/>
            <a:cxnLst/>
            <a:rect l="l" t="t" r="r" b="b"/>
            <a:pathLst>
              <a:path w="6884637" h="6847084">
                <a:moveTo>
                  <a:pt x="0" y="0"/>
                </a:moveTo>
                <a:lnTo>
                  <a:pt x="6884637" y="0"/>
                </a:lnTo>
                <a:lnTo>
                  <a:pt x="6884637" y="6847084"/>
                </a:lnTo>
                <a:lnTo>
                  <a:pt x="0" y="684708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
        <p:nvSpPr>
          <p:cNvPr id="4" name="TextBox 4"/>
          <p:cNvSpPr txBox="1"/>
          <p:nvPr/>
        </p:nvSpPr>
        <p:spPr>
          <a:xfrm>
            <a:off x="5105400" y="3439916"/>
            <a:ext cx="8062935" cy="815608"/>
          </a:xfrm>
          <a:prstGeom prst="rect">
            <a:avLst/>
          </a:prstGeom>
        </p:spPr>
        <p:txBody>
          <a:bodyPr wrap="square" lIns="0" tIns="0" rIns="0" bIns="0" rtlCol="0" anchor="t">
            <a:spAutoFit/>
          </a:bodyPr>
          <a:lstStyle/>
          <a:p>
            <a:pPr algn="l">
              <a:lnSpc>
                <a:spcPts val="5600"/>
              </a:lnSpc>
            </a:pPr>
            <a:r>
              <a:rPr lang="en-US" sz="7200" dirty="0">
                <a:solidFill>
                  <a:srgbClr val="7BCFFB"/>
                </a:solidFill>
                <a:latin typeface="One Little Font"/>
                <a:ea typeface="One Little Font"/>
                <a:cs typeface="One Little Font"/>
                <a:sym typeface="One Little Font"/>
              </a:rPr>
              <a:t>See you next time.</a:t>
            </a:r>
          </a:p>
        </p:txBody>
      </p:sp>
      <p:sp>
        <p:nvSpPr>
          <p:cNvPr id="5" name="TextBox 5"/>
          <p:cNvSpPr txBox="1"/>
          <p:nvPr/>
        </p:nvSpPr>
        <p:spPr>
          <a:xfrm>
            <a:off x="6019800" y="2190561"/>
            <a:ext cx="9671890" cy="1149289"/>
          </a:xfrm>
          <a:prstGeom prst="rect">
            <a:avLst/>
          </a:prstGeom>
        </p:spPr>
        <p:txBody>
          <a:bodyPr wrap="square" lIns="0" tIns="0" rIns="0" bIns="0" rtlCol="0" anchor="t">
            <a:spAutoFit/>
          </a:bodyPr>
          <a:lstStyle/>
          <a:p>
            <a:pPr marL="0" lvl="0" indent="0" algn="l">
              <a:lnSpc>
                <a:spcPts val="4560"/>
              </a:lnSpc>
            </a:pPr>
            <a:r>
              <a:rPr lang="en-US" sz="8000" b="1" dirty="0">
                <a:solidFill>
                  <a:srgbClr val="7ED957"/>
                </a:solidFill>
                <a:latin typeface="Quicksand Bold"/>
                <a:ea typeface="Quicksand Bold"/>
                <a:cs typeface="Quicksand Bold"/>
                <a:sym typeface="Quicksand Bold"/>
              </a:rPr>
              <a:t>You did it !</a:t>
            </a:r>
          </a:p>
          <a:p>
            <a:pPr marL="0" lvl="0" indent="0" algn="l">
              <a:lnSpc>
                <a:spcPts val="4560"/>
              </a:lnSpc>
            </a:pPr>
            <a:endParaRPr lang="en-US" sz="3800" b="1" dirty="0">
              <a:solidFill>
                <a:srgbClr val="7ED957"/>
              </a:solidFill>
              <a:latin typeface="Quicksand Bold"/>
              <a:ea typeface="Quicksand Bold"/>
              <a:cs typeface="Quicksand Bold"/>
              <a:sym typeface="Quicksand Bold"/>
            </a:endParaRPr>
          </a:p>
        </p:txBody>
      </p:sp>
      <p:sp>
        <p:nvSpPr>
          <p:cNvPr id="9" name="TextBox 4">
            <a:extLst>
              <a:ext uri="{FF2B5EF4-FFF2-40B4-BE49-F238E27FC236}">
                <a16:creationId xmlns:a16="http://schemas.microsoft.com/office/drawing/2014/main" id="{AC3DA46D-AAF5-327B-70DE-7BEB0D41A57A}"/>
              </a:ext>
            </a:extLst>
          </p:cNvPr>
          <p:cNvSpPr txBox="1"/>
          <p:nvPr/>
        </p:nvSpPr>
        <p:spPr>
          <a:xfrm>
            <a:off x="5525633" y="5466899"/>
            <a:ext cx="8062935" cy="815608"/>
          </a:xfrm>
          <a:prstGeom prst="rect">
            <a:avLst/>
          </a:prstGeom>
        </p:spPr>
        <p:txBody>
          <a:bodyPr wrap="square" lIns="0" tIns="0" rIns="0" bIns="0" rtlCol="0" anchor="t">
            <a:spAutoFit/>
          </a:bodyPr>
          <a:lstStyle/>
          <a:p>
            <a:pPr algn="l">
              <a:lnSpc>
                <a:spcPts val="5600"/>
              </a:lnSpc>
            </a:pPr>
            <a:r>
              <a:rPr lang="en-US" sz="7200" dirty="0">
                <a:solidFill>
                  <a:schemeClr val="accent6">
                    <a:lumMod val="50000"/>
                  </a:schemeClr>
                </a:solidFill>
                <a:latin typeface="One Little Font"/>
                <a:ea typeface="One Little Font"/>
                <a:cs typeface="One Little Font"/>
                <a:sym typeface="One Little Font"/>
              </a:rPr>
              <a:t>Thanks for watching</a:t>
            </a:r>
          </a:p>
        </p:txBody>
      </p:sp>
      <p:pic>
        <p:nvPicPr>
          <p:cNvPr id="11" name="رسم 10" descr="قلب مع تعبئة خالصة">
            <a:extLst>
              <a:ext uri="{FF2B5EF4-FFF2-40B4-BE49-F238E27FC236}">
                <a16:creationId xmlns:a16="http://schemas.microsoft.com/office/drawing/2014/main" id="{D82C6030-9AB7-EE2E-E259-936F99CA5A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177837" y="5210716"/>
            <a:ext cx="914400" cy="914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1F330571-DA6B-CCE6-AC98-1B441FB9748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12AB7B6-3D6B-768C-1699-69B80CE64F2A}"/>
              </a:ext>
            </a:extLst>
          </p:cNvPr>
          <p:cNvSpPr/>
          <p:nvPr/>
        </p:nvSpPr>
        <p:spPr>
          <a:xfrm>
            <a:off x="0" y="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8A07FCD9-5DA1-BB90-2C24-04D5AD1CF232}"/>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EAFE4333-CF46-66F6-B09C-50F38483FD59}"/>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1709BC4A-A396-389B-930A-AA40B477D000}"/>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57449B7C-4C4F-A351-F5B2-0BB63699B108}"/>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4" name="صورة 3" descr="صورة تحتوي على نص, الوجه الإنساني, لقطة شاشة, شخص&#10;&#10;قد يكون المحتوى الذي تم إنشاؤه بواسطة الذكاء الاصطناعي غير صحيح.">
            <a:extLst>
              <a:ext uri="{FF2B5EF4-FFF2-40B4-BE49-F238E27FC236}">
                <a16:creationId xmlns:a16="http://schemas.microsoft.com/office/drawing/2014/main" id="{298FC905-CC89-125A-DF15-DFFB68E9A55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476" y="495300"/>
            <a:ext cx="17142924" cy="8915400"/>
          </a:xfrm>
          <a:prstGeom prst="rect">
            <a:avLst/>
          </a:prstGeom>
          <a:ln>
            <a:noFill/>
          </a:ln>
          <a:effectLst>
            <a:softEdge rad="112500"/>
          </a:effectLst>
        </p:spPr>
      </p:pic>
      <p:grpSp>
        <p:nvGrpSpPr>
          <p:cNvPr id="14" name="مجموعة 13">
            <a:extLst>
              <a:ext uri="{FF2B5EF4-FFF2-40B4-BE49-F238E27FC236}">
                <a16:creationId xmlns:a16="http://schemas.microsoft.com/office/drawing/2014/main" id="{6004D9BF-A175-ED2E-D1FF-7777D416DBF7}"/>
              </a:ext>
            </a:extLst>
          </p:cNvPr>
          <p:cNvGrpSpPr/>
          <p:nvPr/>
        </p:nvGrpSpPr>
        <p:grpSpPr>
          <a:xfrm>
            <a:off x="10384946" y="9307080"/>
            <a:ext cx="32760" cy="360"/>
            <a:chOff x="10384946" y="9307080"/>
            <a:chExt cx="32760" cy="360"/>
          </a:xfrm>
        </p:grpSpPr>
        <mc:AlternateContent xmlns:mc="http://schemas.openxmlformats.org/markup-compatibility/2006" xmlns:p14="http://schemas.microsoft.com/office/powerpoint/2010/main">
          <mc:Choice Requires="p14">
            <p:contentPart p14:bwMode="auto" r:id="rId9">
              <p14:nvContentPartPr>
                <p14:cNvPr id="11" name="حبر 10">
                  <a:extLst>
                    <a:ext uri="{FF2B5EF4-FFF2-40B4-BE49-F238E27FC236}">
                      <a16:creationId xmlns:a16="http://schemas.microsoft.com/office/drawing/2014/main" id="{AA8196AB-FA4B-C029-F4A9-E6212F617E18}"/>
                    </a:ext>
                  </a:extLst>
                </p14:cNvPr>
                <p14:cNvContentPartPr/>
                <p14:nvPr/>
              </p14:nvContentPartPr>
              <p14:xfrm>
                <a:off x="10384946" y="9307080"/>
                <a:ext cx="360" cy="360"/>
              </p14:xfrm>
            </p:contentPart>
          </mc:Choice>
          <mc:Fallback xmlns="">
            <p:pic>
              <p:nvPicPr>
                <p:cNvPr id="11" name="حبر 10">
                  <a:extLst>
                    <a:ext uri="{FF2B5EF4-FFF2-40B4-BE49-F238E27FC236}">
                      <a16:creationId xmlns:a16="http://schemas.microsoft.com/office/drawing/2014/main" id="{AA8196AB-FA4B-C029-F4A9-E6212F617E18}"/>
                    </a:ext>
                  </a:extLst>
                </p:cNvPr>
                <p:cNvPicPr/>
                <p:nvPr/>
              </p:nvPicPr>
              <p:blipFill>
                <a:blip r:embed="rId10"/>
                <a:stretch>
                  <a:fillRect/>
                </a:stretch>
              </p:blipFill>
              <p:spPr>
                <a:xfrm>
                  <a:off x="10321946" y="92440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حبر 11">
                  <a:extLst>
                    <a:ext uri="{FF2B5EF4-FFF2-40B4-BE49-F238E27FC236}">
                      <a16:creationId xmlns:a16="http://schemas.microsoft.com/office/drawing/2014/main" id="{11233BC2-DB61-34A7-FABD-964F190E612F}"/>
                    </a:ext>
                  </a:extLst>
                </p14:cNvPr>
                <p14:cNvContentPartPr/>
                <p14:nvPr/>
              </p14:nvContentPartPr>
              <p14:xfrm>
                <a:off x="10417346" y="9307080"/>
                <a:ext cx="360" cy="360"/>
              </p14:xfrm>
            </p:contentPart>
          </mc:Choice>
          <mc:Fallback xmlns="">
            <p:pic>
              <p:nvPicPr>
                <p:cNvPr id="12" name="حبر 11">
                  <a:extLst>
                    <a:ext uri="{FF2B5EF4-FFF2-40B4-BE49-F238E27FC236}">
                      <a16:creationId xmlns:a16="http://schemas.microsoft.com/office/drawing/2014/main" id="{11233BC2-DB61-34A7-FABD-964F190E612F}"/>
                    </a:ext>
                  </a:extLst>
                </p:cNvPr>
                <p:cNvPicPr/>
                <p:nvPr/>
              </p:nvPicPr>
              <p:blipFill>
                <a:blip r:embed="rId10"/>
                <a:stretch>
                  <a:fillRect/>
                </a:stretch>
              </p:blipFill>
              <p:spPr>
                <a:xfrm>
                  <a:off x="10354346" y="9244080"/>
                  <a:ext cx="126000" cy="126000"/>
                </a:xfrm>
                <a:prstGeom prst="rect">
                  <a:avLst/>
                </a:prstGeom>
              </p:spPr>
            </p:pic>
          </mc:Fallback>
        </mc:AlternateContent>
      </p:grpSp>
      <p:pic>
        <p:nvPicPr>
          <p:cNvPr id="3" name="au2">
            <a:hlinkClick r:id="" action="ppaction://media"/>
            <a:extLst>
              <a:ext uri="{FF2B5EF4-FFF2-40B4-BE49-F238E27FC236}">
                <a16:creationId xmlns:a16="http://schemas.microsoft.com/office/drawing/2014/main" id="{781BEB91-059C-ADBF-033D-2BF8A85027ED}"/>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6937652" y="5223177"/>
            <a:ext cx="758548" cy="758548"/>
          </a:xfrm>
          <a:prstGeom prst="rect">
            <a:avLst/>
          </a:prstGeom>
        </p:spPr>
      </p:pic>
      <p:pic>
        <p:nvPicPr>
          <p:cNvPr id="6" name="au3">
            <a:hlinkClick r:id="" action="ppaction://media"/>
            <a:extLst>
              <a:ext uri="{FF2B5EF4-FFF2-40B4-BE49-F238E27FC236}">
                <a16:creationId xmlns:a16="http://schemas.microsoft.com/office/drawing/2014/main" id="{8D0B4719-6101-9744-8294-E64318759369}"/>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14859000" y="1257300"/>
            <a:ext cx="609600" cy="609600"/>
          </a:xfrm>
          <a:prstGeom prst="rect">
            <a:avLst/>
          </a:prstGeom>
        </p:spPr>
      </p:pic>
    </p:spTree>
    <p:extLst>
      <p:ext uri="{BB962C8B-B14F-4D97-AF65-F5344CB8AC3E}">
        <p14:creationId xmlns:p14="http://schemas.microsoft.com/office/powerpoint/2010/main" val="42986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9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4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endCondLst>
                    <p:cond evt="onStopAudio" delay="0">
                      <p:tgtEl>
                        <p:sldTgt/>
                      </p:tgtEl>
                    </p:cond>
                  </p:endCondLst>
                </p:cTn>
                <p:tgtEl>
                  <p:spTgt spid="3"/>
                </p:tgtEl>
              </p:cMediaNode>
            </p:video>
            <p:video>
              <p:cMediaNode vol="80000">
                <p:cTn id="12" fill="hold" display="0">
                  <p:stCondLst>
                    <p:cond delay="indefinite"/>
                  </p:stCondLst>
                  <p:endCondLst>
                    <p:cond evt="onStopAudio" delay="0">
                      <p:tgtEl>
                        <p:sldTgt/>
                      </p:tgtEl>
                    </p:cond>
                  </p:end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a:extLst>
            <a:ext uri="{FF2B5EF4-FFF2-40B4-BE49-F238E27FC236}">
              <a16:creationId xmlns:a16="http://schemas.microsoft.com/office/drawing/2014/main" id="{C61EEC1B-8AEE-83A5-2B31-F08E9E518A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5889BA3-C934-6F8C-08EF-C303D2C77562}"/>
              </a:ext>
            </a:extLst>
          </p:cNvPr>
          <p:cNvSpPr/>
          <p:nvPr/>
        </p:nvSpPr>
        <p:spPr>
          <a:xfrm>
            <a:off x="0" y="0"/>
            <a:ext cx="18288000" cy="104775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dirty="0"/>
          </a:p>
        </p:txBody>
      </p:sp>
      <p:sp>
        <p:nvSpPr>
          <p:cNvPr id="5" name="TextBox 5">
            <a:extLst>
              <a:ext uri="{FF2B5EF4-FFF2-40B4-BE49-F238E27FC236}">
                <a16:creationId xmlns:a16="http://schemas.microsoft.com/office/drawing/2014/main" id="{5C4FB2AA-FADD-A962-7714-DDD0F9F311BD}"/>
              </a:ext>
            </a:extLst>
          </p:cNvPr>
          <p:cNvSpPr txBox="1"/>
          <p:nvPr/>
        </p:nvSpPr>
        <p:spPr>
          <a:xfrm>
            <a:off x="3001628" y="4347950"/>
            <a:ext cx="7904706" cy="889346"/>
          </a:xfrm>
          <a:prstGeom prst="rect">
            <a:avLst/>
          </a:prstGeom>
        </p:spPr>
        <p:txBody>
          <a:bodyPr lIns="0" tIns="0" rIns="0" bIns="0" rtlCol="0" anchor="t">
            <a:spAutoFit/>
          </a:bodyPr>
          <a:lstStyle/>
          <a:p>
            <a:pPr algn="l">
              <a:lnSpc>
                <a:spcPts val="7299"/>
              </a:lnSpc>
            </a:pPr>
            <a:endParaRPr lang="en-US" sz="6083" b="1" dirty="0">
              <a:solidFill>
                <a:srgbClr val="FFFFFF"/>
              </a:solidFill>
              <a:latin typeface="Quicksand Bold"/>
              <a:ea typeface="Quicksand Bold"/>
              <a:cs typeface="Quicksand Bold"/>
              <a:sym typeface="Quicksand Bold"/>
            </a:endParaRPr>
          </a:p>
        </p:txBody>
      </p:sp>
      <p:grpSp>
        <p:nvGrpSpPr>
          <p:cNvPr id="7" name="Group 7">
            <a:extLst>
              <a:ext uri="{FF2B5EF4-FFF2-40B4-BE49-F238E27FC236}">
                <a16:creationId xmlns:a16="http://schemas.microsoft.com/office/drawing/2014/main" id="{196B18F6-65E7-A0FC-81FE-0C5E752EAA31}"/>
              </a:ext>
            </a:extLst>
          </p:cNvPr>
          <p:cNvGrpSpPr/>
          <p:nvPr/>
        </p:nvGrpSpPr>
        <p:grpSpPr>
          <a:xfrm>
            <a:off x="2386701" y="7084129"/>
            <a:ext cx="6187216" cy="929257"/>
            <a:chOff x="0" y="-28575"/>
            <a:chExt cx="8249621" cy="1239009"/>
          </a:xfrm>
        </p:grpSpPr>
        <p:sp>
          <p:nvSpPr>
            <p:cNvPr id="8" name="TextBox 8">
              <a:extLst>
                <a:ext uri="{FF2B5EF4-FFF2-40B4-BE49-F238E27FC236}">
                  <a16:creationId xmlns:a16="http://schemas.microsoft.com/office/drawing/2014/main" id="{0B0E1B11-78BB-FEE6-BBDD-7EC4346E0396}"/>
                </a:ext>
              </a:extLst>
            </p:cNvPr>
            <p:cNvSpPr txBox="1"/>
            <p:nvPr/>
          </p:nvSpPr>
          <p:spPr>
            <a:xfrm>
              <a:off x="0" y="659001"/>
              <a:ext cx="8249621" cy="551433"/>
            </a:xfrm>
            <a:prstGeom prst="rect">
              <a:avLst/>
            </a:prstGeom>
          </p:spPr>
          <p:txBody>
            <a:bodyPr lIns="0" tIns="0" rIns="0" bIns="0" rtlCol="0" anchor="t">
              <a:spAutoFit/>
            </a:bodyPr>
            <a:lstStyle/>
            <a:p>
              <a:pPr algn="l">
                <a:lnSpc>
                  <a:spcPts val="3499"/>
                </a:lnSpc>
              </a:pPr>
              <a:endParaRPr lang="en-US" sz="2499" dirty="0">
                <a:solidFill>
                  <a:srgbClr val="FFFFFF"/>
                </a:solidFill>
                <a:latin typeface="Quicksand"/>
                <a:ea typeface="Quicksand"/>
                <a:cs typeface="Quicksand"/>
                <a:sym typeface="Quicksand"/>
              </a:endParaRPr>
            </a:p>
          </p:txBody>
        </p:sp>
        <p:sp>
          <p:nvSpPr>
            <p:cNvPr id="9" name="TextBox 9">
              <a:extLst>
                <a:ext uri="{FF2B5EF4-FFF2-40B4-BE49-F238E27FC236}">
                  <a16:creationId xmlns:a16="http://schemas.microsoft.com/office/drawing/2014/main" id="{B1557F47-4448-2B0B-9224-7B2FFF43351A}"/>
                </a:ext>
              </a:extLst>
            </p:cNvPr>
            <p:cNvSpPr txBox="1"/>
            <p:nvPr/>
          </p:nvSpPr>
          <p:spPr>
            <a:xfrm>
              <a:off x="0" y="-28575"/>
              <a:ext cx="8249621" cy="532342"/>
            </a:xfrm>
            <a:prstGeom prst="rect">
              <a:avLst/>
            </a:prstGeom>
          </p:spPr>
          <p:txBody>
            <a:bodyPr lIns="0" tIns="0" rIns="0" bIns="0" rtlCol="0" anchor="t">
              <a:spAutoFit/>
            </a:bodyPr>
            <a:lstStyle/>
            <a:p>
              <a:pPr algn="l">
                <a:lnSpc>
                  <a:spcPts val="3249"/>
                </a:lnSpc>
                <a:spcBef>
                  <a:spcPct val="0"/>
                </a:spcBef>
              </a:pPr>
              <a:endParaRPr lang="en-US" sz="2499" b="1" u="sng" dirty="0">
                <a:solidFill>
                  <a:srgbClr val="F8EDDF"/>
                </a:solidFill>
                <a:latin typeface="Quicksand Bold"/>
                <a:ea typeface="Quicksand Bold"/>
                <a:cs typeface="Quicksand Bold"/>
                <a:sym typeface="Quicksand Bold"/>
              </a:endParaRPr>
            </a:p>
          </p:txBody>
        </p:sp>
      </p:grpSp>
      <p:pic>
        <p:nvPicPr>
          <p:cNvPr id="6" name="صورة 5" descr="صورة تحتوي على نص, الخط, لقطة شاشة, أبيض&#10;&#10;قد يكون المحتوى الذي تم إنشاؤه بواسطة الذكاء الاصطناعي غير صحيح.">
            <a:extLst>
              <a:ext uri="{FF2B5EF4-FFF2-40B4-BE49-F238E27FC236}">
                <a16:creationId xmlns:a16="http://schemas.microsoft.com/office/drawing/2014/main" id="{DE75215D-197A-29F5-B71E-11554F4279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8135" y="814899"/>
            <a:ext cx="14682099" cy="4813546"/>
          </a:xfrm>
          <a:prstGeom prst="rect">
            <a:avLst/>
          </a:prstGeom>
          <a:ln>
            <a:noFill/>
          </a:ln>
          <a:effectLst>
            <a:softEdge rad="112500"/>
          </a:effectLst>
        </p:spPr>
      </p:pic>
      <p:pic>
        <p:nvPicPr>
          <p:cNvPr id="10" name="صورة 9">
            <a:extLst>
              <a:ext uri="{FF2B5EF4-FFF2-40B4-BE49-F238E27FC236}">
                <a16:creationId xmlns:a16="http://schemas.microsoft.com/office/drawing/2014/main" id="{581718B4-7AD5-23D8-614F-C4F57EB5A807}"/>
              </a:ext>
            </a:extLst>
          </p:cNvPr>
          <p:cNvPicPr>
            <a:picLocks noChangeAspect="1"/>
          </p:cNvPicPr>
          <p:nvPr/>
        </p:nvPicPr>
        <p:blipFill>
          <a:blip r:embed="rId5"/>
          <a:stretch>
            <a:fillRect/>
          </a:stretch>
        </p:blipFill>
        <p:spPr>
          <a:xfrm>
            <a:off x="571500" y="3942732"/>
            <a:ext cx="6084335" cy="6956139"/>
          </a:xfrm>
          <a:prstGeom prst="rect">
            <a:avLst/>
          </a:prstGeom>
        </p:spPr>
      </p:pic>
    </p:spTree>
    <p:extLst>
      <p:ext uri="{BB962C8B-B14F-4D97-AF65-F5344CB8AC3E}">
        <p14:creationId xmlns:p14="http://schemas.microsoft.com/office/powerpoint/2010/main" val="135869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B9410-A0D6-FDD0-4981-801B29AB66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704FAD1-52D0-469F-444B-2F3CDC7533A6}"/>
              </a:ext>
            </a:extLst>
          </p:cNvPr>
          <p:cNvSpPr/>
          <p:nvPr/>
        </p:nvSpPr>
        <p:spPr>
          <a:xfrm>
            <a:off x="0" y="-32657"/>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3" name="TextBox 3">
            <a:extLst>
              <a:ext uri="{FF2B5EF4-FFF2-40B4-BE49-F238E27FC236}">
                <a16:creationId xmlns:a16="http://schemas.microsoft.com/office/drawing/2014/main" id="{4E1416D1-9ACD-70E3-DD12-EFD0F87C1E02}"/>
              </a:ext>
            </a:extLst>
          </p:cNvPr>
          <p:cNvSpPr txBox="1"/>
          <p:nvPr/>
        </p:nvSpPr>
        <p:spPr>
          <a:xfrm>
            <a:off x="3605648" y="1117255"/>
            <a:ext cx="10643752" cy="8890895"/>
          </a:xfrm>
          <a:prstGeom prst="rect">
            <a:avLst/>
          </a:prstGeom>
        </p:spPr>
        <p:txBody>
          <a:bodyPr wrap="square" lIns="0" tIns="0" rIns="0" bIns="0" rtlCol="0" anchor="t">
            <a:spAutoFit/>
          </a:bodyPr>
          <a:lstStyle/>
          <a:p>
            <a:pPr algn="l">
              <a:lnSpc>
                <a:spcPts val="2999"/>
              </a:lnSpc>
            </a:pPr>
            <a:endParaRPr lang="en-US" sz="2499" b="1" u="none" strike="noStrike" dirty="0">
              <a:solidFill>
                <a:srgbClr val="FFFFFF"/>
              </a:solidFill>
              <a:latin typeface="Quicksand Bold"/>
              <a:ea typeface="Quicksand Bold"/>
              <a:cs typeface="Quicksand Bold"/>
              <a:sym typeface="Quicksand Bold"/>
            </a:endParaRPr>
          </a:p>
          <a:p>
            <a:pPr marL="1079504" lvl="1" indent="-539752">
              <a:lnSpc>
                <a:spcPct val="150000"/>
              </a:lnSpc>
              <a:buFont typeface="Arial"/>
              <a:buChar char="•"/>
            </a:pPr>
            <a:r>
              <a:rPr lang="en-US" sz="4800" dirty="0">
                <a:solidFill>
                  <a:schemeClr val="accent2">
                    <a:lumMod val="75000"/>
                  </a:schemeClr>
                </a:solidFill>
              </a:rPr>
              <a:t>I</a:t>
            </a:r>
            <a:r>
              <a:rPr lang="en-US" sz="4800" dirty="0">
                <a:solidFill>
                  <a:srgbClr val="FFFF00"/>
                </a:solidFill>
              </a:rPr>
              <a:t> </a:t>
            </a:r>
            <a:r>
              <a:rPr lang="en-US" sz="4800" dirty="0"/>
              <a:t>love teaching English.</a:t>
            </a:r>
          </a:p>
          <a:p>
            <a:pPr marL="1079504" lvl="1" indent="-539752">
              <a:lnSpc>
                <a:spcPct val="150000"/>
              </a:lnSpc>
              <a:buFont typeface="Arial"/>
              <a:buChar char="•"/>
            </a:pPr>
            <a:r>
              <a:rPr lang="en-US" sz="4800" dirty="0">
                <a:solidFill>
                  <a:schemeClr val="accent2">
                    <a:lumMod val="75000"/>
                  </a:schemeClr>
                </a:solidFill>
              </a:rPr>
              <a:t>You</a:t>
            </a:r>
            <a:r>
              <a:rPr lang="en-US" sz="4800" dirty="0"/>
              <a:t> are very creative.</a:t>
            </a:r>
          </a:p>
          <a:p>
            <a:pPr marL="1079504" lvl="1" indent="-539752">
              <a:lnSpc>
                <a:spcPct val="150000"/>
              </a:lnSpc>
              <a:buFont typeface="Arial"/>
              <a:buChar char="•"/>
            </a:pPr>
            <a:r>
              <a:rPr lang="en-US" sz="4800" dirty="0">
                <a:solidFill>
                  <a:schemeClr val="accent2">
                    <a:lumMod val="75000"/>
                  </a:schemeClr>
                </a:solidFill>
              </a:rPr>
              <a:t>He</a:t>
            </a:r>
            <a:r>
              <a:rPr lang="en-US" sz="4800" dirty="0">
                <a:solidFill>
                  <a:srgbClr val="FFFF00"/>
                </a:solidFill>
              </a:rPr>
              <a:t> </a:t>
            </a:r>
            <a:r>
              <a:rPr lang="en-US" sz="4800" dirty="0"/>
              <a:t>plays football every weekend.</a:t>
            </a:r>
          </a:p>
          <a:p>
            <a:pPr marL="1079504" lvl="1" indent="-539752">
              <a:lnSpc>
                <a:spcPct val="150000"/>
              </a:lnSpc>
              <a:buFont typeface="Arial"/>
              <a:buChar char="•"/>
            </a:pPr>
            <a:r>
              <a:rPr lang="en-US" sz="4800" dirty="0">
                <a:solidFill>
                  <a:schemeClr val="accent2">
                    <a:lumMod val="75000"/>
                  </a:schemeClr>
                </a:solidFill>
              </a:rPr>
              <a:t>She</a:t>
            </a:r>
            <a:r>
              <a:rPr lang="en-US" sz="4800" dirty="0"/>
              <a:t> studies at Suez University.</a:t>
            </a:r>
          </a:p>
          <a:p>
            <a:pPr marL="1079504" lvl="1" indent="-539752">
              <a:lnSpc>
                <a:spcPct val="150000"/>
              </a:lnSpc>
              <a:buFont typeface="Arial"/>
              <a:buChar char="•"/>
            </a:pPr>
            <a:r>
              <a:rPr lang="en-US" sz="4800" dirty="0">
                <a:solidFill>
                  <a:schemeClr val="accent2">
                    <a:lumMod val="75000"/>
                  </a:schemeClr>
                </a:solidFill>
              </a:rPr>
              <a:t>It </a:t>
            </a:r>
            <a:r>
              <a:rPr lang="en-US" sz="4800" dirty="0"/>
              <a:t>is raining outside.</a:t>
            </a:r>
          </a:p>
          <a:p>
            <a:pPr marL="1079504" lvl="1" indent="-539752">
              <a:lnSpc>
                <a:spcPct val="150000"/>
              </a:lnSpc>
              <a:buFont typeface="Arial"/>
              <a:buChar char="•"/>
            </a:pPr>
            <a:r>
              <a:rPr lang="en-US" sz="4800" dirty="0">
                <a:solidFill>
                  <a:schemeClr val="accent2">
                    <a:lumMod val="75000"/>
                  </a:schemeClr>
                </a:solidFill>
              </a:rPr>
              <a:t>We</a:t>
            </a:r>
            <a:r>
              <a:rPr lang="en-US" sz="4800" dirty="0"/>
              <a:t> enjoy learning together.</a:t>
            </a:r>
          </a:p>
          <a:p>
            <a:pPr marL="1079504" lvl="1" indent="-539752">
              <a:lnSpc>
                <a:spcPct val="150000"/>
              </a:lnSpc>
              <a:buFont typeface="Arial"/>
              <a:buChar char="•"/>
            </a:pPr>
            <a:r>
              <a:rPr lang="en-US" sz="4800" dirty="0">
                <a:solidFill>
                  <a:schemeClr val="accent2">
                    <a:lumMod val="75000"/>
                  </a:schemeClr>
                </a:solidFill>
              </a:rPr>
              <a:t>They</a:t>
            </a:r>
            <a:r>
              <a:rPr lang="en-US" sz="4800" dirty="0">
                <a:solidFill>
                  <a:srgbClr val="FFFF00"/>
                </a:solidFill>
              </a:rPr>
              <a:t> </a:t>
            </a:r>
            <a:r>
              <a:rPr lang="en-US" sz="4800" dirty="0"/>
              <a:t>speak both Arabic and English.</a:t>
            </a:r>
            <a:endParaRPr lang="en-US" sz="4800" dirty="0">
              <a:solidFill>
                <a:srgbClr val="FFFFFF"/>
              </a:solidFill>
              <a:latin typeface="Quicksand"/>
              <a:ea typeface="Quicksand"/>
              <a:cs typeface="Quicksand"/>
              <a:sym typeface="Quicksand"/>
            </a:endParaRPr>
          </a:p>
          <a:p>
            <a:pPr marL="0" lvl="0" indent="0" algn="l">
              <a:lnSpc>
                <a:spcPts val="2999"/>
              </a:lnSpc>
              <a:spcBef>
                <a:spcPct val="0"/>
              </a:spcBef>
            </a:pPr>
            <a:endParaRPr lang="en-US" sz="5000" u="none" strike="noStrike" dirty="0">
              <a:solidFill>
                <a:srgbClr val="FFFFFF"/>
              </a:solidFill>
              <a:latin typeface="Quicksand"/>
              <a:ea typeface="Quicksand"/>
              <a:cs typeface="Quicksand"/>
              <a:sym typeface="Quicksand"/>
            </a:endParaRPr>
          </a:p>
          <a:p>
            <a:pPr marL="0" lvl="0" indent="0" algn="l">
              <a:lnSpc>
                <a:spcPts val="2999"/>
              </a:lnSpc>
              <a:spcBef>
                <a:spcPct val="0"/>
              </a:spcBef>
            </a:pPr>
            <a:endParaRPr lang="en-US" sz="2499" b="1" u="none" strike="noStrike" dirty="0">
              <a:solidFill>
                <a:srgbClr val="FFFFFF"/>
              </a:solidFill>
              <a:latin typeface="Quicksand Bold"/>
              <a:ea typeface="Quicksand Bold"/>
              <a:cs typeface="Quicksand Bold"/>
              <a:sym typeface="Quicksand Bold"/>
            </a:endParaRPr>
          </a:p>
        </p:txBody>
      </p:sp>
      <p:sp>
        <p:nvSpPr>
          <p:cNvPr id="4" name="TextBox 4">
            <a:extLst>
              <a:ext uri="{FF2B5EF4-FFF2-40B4-BE49-F238E27FC236}">
                <a16:creationId xmlns:a16="http://schemas.microsoft.com/office/drawing/2014/main" id="{A818B1AE-9C86-25C2-43BA-7FBE84D0753A}"/>
              </a:ext>
            </a:extLst>
          </p:cNvPr>
          <p:cNvSpPr txBox="1"/>
          <p:nvPr/>
        </p:nvSpPr>
        <p:spPr>
          <a:xfrm>
            <a:off x="1524000" y="723900"/>
            <a:ext cx="6734947" cy="754053"/>
          </a:xfrm>
          <a:prstGeom prst="rect">
            <a:avLst/>
          </a:prstGeom>
        </p:spPr>
        <p:txBody>
          <a:bodyPr lIns="0" tIns="0" rIns="0" bIns="0" rtlCol="0" anchor="t">
            <a:spAutoFit/>
          </a:bodyPr>
          <a:lstStyle/>
          <a:p>
            <a:pPr algn="l">
              <a:lnSpc>
                <a:spcPts val="5600"/>
              </a:lnSpc>
            </a:pPr>
            <a:r>
              <a:rPr lang="en-US" sz="5600" dirty="0">
                <a:solidFill>
                  <a:srgbClr val="7BCFFB"/>
                </a:solidFill>
                <a:latin typeface="One Little Font"/>
                <a:ea typeface="One Little Font"/>
                <a:cs typeface="One Little Font"/>
                <a:sym typeface="One Little Font"/>
              </a:rPr>
              <a:t>subject:</a:t>
            </a:r>
          </a:p>
        </p:txBody>
      </p:sp>
      <p:sp>
        <p:nvSpPr>
          <p:cNvPr id="5" name="Freeform 5">
            <a:extLst>
              <a:ext uri="{FF2B5EF4-FFF2-40B4-BE49-F238E27FC236}">
                <a16:creationId xmlns:a16="http://schemas.microsoft.com/office/drawing/2014/main" id="{028BDEAC-1C11-09F5-544E-BC3EC101D7F2}"/>
              </a:ext>
            </a:extLst>
          </p:cNvPr>
          <p:cNvSpPr/>
          <p:nvPr/>
        </p:nvSpPr>
        <p:spPr>
          <a:xfrm>
            <a:off x="13976772" y="419100"/>
            <a:ext cx="3831644" cy="3443251"/>
          </a:xfrm>
          <a:custGeom>
            <a:avLst/>
            <a:gdLst/>
            <a:ahLst/>
            <a:cxnLst/>
            <a:rect l="l" t="t" r="r" b="b"/>
            <a:pathLst>
              <a:path w="5100422" h="4928283">
                <a:moveTo>
                  <a:pt x="0" y="0"/>
                </a:moveTo>
                <a:lnTo>
                  <a:pt x="5100422" y="0"/>
                </a:lnTo>
                <a:lnTo>
                  <a:pt x="5100422" y="4928283"/>
                </a:lnTo>
                <a:lnTo>
                  <a:pt x="0" y="49282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pic>
        <p:nvPicPr>
          <p:cNvPr id="7" name="صورة 6" descr="صورة تحتوي على نص, لقطة شاشة, الخط, رقم&#10;&#10;قد يكون المحتوى الذي تم إنشاؤه بواسطة الذكاء الاصطناعي غير صحيح.">
            <a:extLst>
              <a:ext uri="{FF2B5EF4-FFF2-40B4-BE49-F238E27FC236}">
                <a16:creationId xmlns:a16="http://schemas.microsoft.com/office/drawing/2014/main" id="{30641BDC-4D9D-3B99-5454-5EA67512CC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176" y="1257300"/>
            <a:ext cx="2728527" cy="8123851"/>
          </a:xfrm>
          <a:prstGeom prst="rect">
            <a:avLst/>
          </a:prstGeom>
        </p:spPr>
      </p:pic>
    </p:spTree>
    <p:extLst>
      <p:ext uri="{BB962C8B-B14F-4D97-AF65-F5344CB8AC3E}">
        <p14:creationId xmlns:p14="http://schemas.microsoft.com/office/powerpoint/2010/main" val="292873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EDDF"/>
        </a:solidFill>
        <a:effectLst/>
      </p:bgPr>
    </p:bg>
    <p:spTree>
      <p:nvGrpSpPr>
        <p:cNvPr id="1" name=""/>
        <p:cNvGrpSpPr/>
        <p:nvPr/>
      </p:nvGrpSpPr>
      <p:grpSpPr>
        <a:xfrm>
          <a:off x="0" y="0"/>
          <a:ext cx="0" cy="0"/>
          <a:chOff x="0" y="0"/>
          <a:chExt cx="0" cy="0"/>
        </a:xfrm>
      </p:grpSpPr>
      <p:sp>
        <p:nvSpPr>
          <p:cNvPr id="2" name="Freeform 2"/>
          <p:cNvSpPr/>
          <p:nvPr/>
        </p:nvSpPr>
        <p:spPr>
          <a:xfrm>
            <a:off x="21771" y="-11430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3" name="TextBox 3"/>
          <p:cNvSpPr txBox="1"/>
          <p:nvPr/>
        </p:nvSpPr>
        <p:spPr>
          <a:xfrm>
            <a:off x="3469270" y="1361725"/>
            <a:ext cx="12583811" cy="8506175"/>
          </a:xfrm>
          <a:prstGeom prst="rect">
            <a:avLst/>
          </a:prstGeom>
        </p:spPr>
        <p:txBody>
          <a:bodyPr wrap="square" lIns="0" tIns="0" rIns="0" bIns="0" rtlCol="0" anchor="t">
            <a:spAutoFit/>
          </a:bodyPr>
          <a:lstStyle/>
          <a:p>
            <a:pPr algn="l">
              <a:lnSpc>
                <a:spcPts val="2999"/>
              </a:lnSpc>
            </a:pPr>
            <a:endParaRPr lang="en-US" sz="2499" b="1" u="none" strike="noStrike" dirty="0">
              <a:solidFill>
                <a:srgbClr val="FFFFFF"/>
              </a:solidFill>
              <a:latin typeface="Quicksand Bold"/>
              <a:ea typeface="Quicksand Bold"/>
              <a:cs typeface="Quicksand Bold"/>
              <a:sym typeface="Quicksand Bold"/>
            </a:endParaRPr>
          </a:p>
          <a:p>
            <a:pPr marL="1079504" lvl="1" indent="-539752">
              <a:lnSpc>
                <a:spcPct val="150000"/>
              </a:lnSpc>
              <a:buFont typeface="Arial"/>
              <a:buChar char="•"/>
            </a:pPr>
            <a:r>
              <a:rPr lang="en-US" sz="4800" dirty="0"/>
              <a:t>Give the book to </a:t>
            </a:r>
            <a:r>
              <a:rPr lang="en-US" sz="4800" dirty="0">
                <a:solidFill>
                  <a:srgbClr val="FFFF00"/>
                </a:solidFill>
              </a:rPr>
              <a:t>me.</a:t>
            </a:r>
          </a:p>
          <a:p>
            <a:pPr marL="1079504" lvl="1" indent="-539752">
              <a:lnSpc>
                <a:spcPct val="150000"/>
              </a:lnSpc>
              <a:buFont typeface="Arial"/>
              <a:buChar char="•"/>
            </a:pPr>
            <a:r>
              <a:rPr lang="en-US" sz="4800" dirty="0"/>
              <a:t>I will help </a:t>
            </a:r>
            <a:r>
              <a:rPr lang="en-US" sz="4800" dirty="0">
                <a:solidFill>
                  <a:srgbClr val="FFFF00"/>
                </a:solidFill>
              </a:rPr>
              <a:t>you.</a:t>
            </a:r>
          </a:p>
          <a:p>
            <a:pPr marL="1079504" lvl="1" indent="-539752">
              <a:lnSpc>
                <a:spcPct val="150000"/>
              </a:lnSpc>
              <a:buFont typeface="Arial"/>
              <a:buChar char="•"/>
            </a:pPr>
            <a:r>
              <a:rPr lang="en-US" sz="4800" dirty="0"/>
              <a:t>The teacher praised </a:t>
            </a:r>
            <a:r>
              <a:rPr lang="en-US" sz="4800" dirty="0">
                <a:solidFill>
                  <a:srgbClr val="FFFF00"/>
                </a:solidFill>
              </a:rPr>
              <a:t>him.</a:t>
            </a:r>
          </a:p>
          <a:p>
            <a:pPr marL="1079504" lvl="1" indent="-539752">
              <a:lnSpc>
                <a:spcPct val="150000"/>
              </a:lnSpc>
              <a:buFont typeface="Arial"/>
              <a:buChar char="•"/>
            </a:pPr>
            <a:r>
              <a:rPr lang="en-US" sz="4800" dirty="0"/>
              <a:t>We saw </a:t>
            </a:r>
            <a:r>
              <a:rPr lang="en-US" sz="4800" dirty="0">
                <a:solidFill>
                  <a:srgbClr val="FFFF00"/>
                </a:solidFill>
              </a:rPr>
              <a:t>her</a:t>
            </a:r>
            <a:r>
              <a:rPr lang="en-US" sz="4800" dirty="0"/>
              <a:t> at the library.</a:t>
            </a:r>
          </a:p>
          <a:p>
            <a:pPr marL="1079504" lvl="1" indent="-539752">
              <a:lnSpc>
                <a:spcPct val="150000"/>
              </a:lnSpc>
              <a:buFont typeface="Arial"/>
              <a:buChar char="•"/>
            </a:pPr>
            <a:r>
              <a:rPr lang="en-US" sz="4800" dirty="0"/>
              <a:t>The dog followed </a:t>
            </a:r>
            <a:r>
              <a:rPr lang="en-US" sz="4800" dirty="0">
                <a:solidFill>
                  <a:srgbClr val="FFFF00"/>
                </a:solidFill>
              </a:rPr>
              <a:t>it.</a:t>
            </a:r>
          </a:p>
          <a:p>
            <a:pPr marL="1079504" lvl="1" indent="-539752">
              <a:lnSpc>
                <a:spcPct val="150000"/>
              </a:lnSpc>
              <a:buFont typeface="Arial"/>
              <a:buChar char="•"/>
            </a:pPr>
            <a:r>
              <a:rPr lang="en-US" sz="4800" dirty="0"/>
              <a:t>She invited </a:t>
            </a:r>
            <a:r>
              <a:rPr lang="en-US" sz="4800" dirty="0">
                <a:solidFill>
                  <a:srgbClr val="FFFF00"/>
                </a:solidFill>
              </a:rPr>
              <a:t>us </a:t>
            </a:r>
            <a:r>
              <a:rPr lang="en-US" sz="4800" dirty="0"/>
              <a:t>to the party.</a:t>
            </a:r>
          </a:p>
          <a:p>
            <a:pPr marL="1079504" lvl="1" indent="-539752">
              <a:lnSpc>
                <a:spcPct val="150000"/>
              </a:lnSpc>
              <a:buFont typeface="Arial"/>
              <a:buChar char="•"/>
            </a:pPr>
            <a:r>
              <a:rPr lang="en-US" sz="4800" dirty="0"/>
              <a:t>The coach congratulated </a:t>
            </a:r>
            <a:r>
              <a:rPr lang="en-US" sz="4800" dirty="0">
                <a:solidFill>
                  <a:srgbClr val="FFFF00"/>
                </a:solidFill>
              </a:rPr>
              <a:t>them.</a:t>
            </a:r>
          </a:p>
          <a:p>
            <a:pPr marL="0" lvl="0" indent="0" algn="l">
              <a:lnSpc>
                <a:spcPts val="2999"/>
              </a:lnSpc>
              <a:spcBef>
                <a:spcPct val="0"/>
              </a:spcBef>
            </a:pPr>
            <a:endParaRPr lang="en-US" sz="2499" b="1" u="none" strike="noStrike" dirty="0">
              <a:solidFill>
                <a:srgbClr val="FFFFFF"/>
              </a:solidFill>
              <a:latin typeface="Quicksand Bold"/>
              <a:ea typeface="Quicksand Bold"/>
              <a:cs typeface="Quicksand Bold"/>
              <a:sym typeface="Quicksand Bold"/>
            </a:endParaRPr>
          </a:p>
        </p:txBody>
      </p:sp>
      <p:sp>
        <p:nvSpPr>
          <p:cNvPr id="4" name="TextBox 4"/>
          <p:cNvSpPr txBox="1"/>
          <p:nvPr/>
        </p:nvSpPr>
        <p:spPr>
          <a:xfrm>
            <a:off x="1524000" y="723900"/>
            <a:ext cx="6734947" cy="754053"/>
          </a:xfrm>
          <a:prstGeom prst="rect">
            <a:avLst/>
          </a:prstGeom>
        </p:spPr>
        <p:txBody>
          <a:bodyPr lIns="0" tIns="0" rIns="0" bIns="0" rtlCol="0" anchor="t">
            <a:spAutoFit/>
          </a:bodyPr>
          <a:lstStyle/>
          <a:p>
            <a:pPr algn="l">
              <a:lnSpc>
                <a:spcPts val="5600"/>
              </a:lnSpc>
            </a:pPr>
            <a:r>
              <a:rPr lang="en-US" sz="5600" dirty="0">
                <a:solidFill>
                  <a:srgbClr val="7BCFFB"/>
                </a:solidFill>
                <a:latin typeface="One Little Font"/>
                <a:ea typeface="One Little Font"/>
                <a:cs typeface="One Little Font"/>
                <a:sym typeface="One Little Font"/>
              </a:rPr>
              <a:t>Object:</a:t>
            </a:r>
          </a:p>
        </p:txBody>
      </p:sp>
      <p:sp>
        <p:nvSpPr>
          <p:cNvPr id="5" name="Freeform 5"/>
          <p:cNvSpPr/>
          <p:nvPr/>
        </p:nvSpPr>
        <p:spPr>
          <a:xfrm>
            <a:off x="13976772" y="419100"/>
            <a:ext cx="3831644" cy="3443251"/>
          </a:xfrm>
          <a:custGeom>
            <a:avLst/>
            <a:gdLst/>
            <a:ahLst/>
            <a:cxnLst/>
            <a:rect l="l" t="t" r="r" b="b"/>
            <a:pathLst>
              <a:path w="5100422" h="4928283">
                <a:moveTo>
                  <a:pt x="0" y="0"/>
                </a:moveTo>
                <a:lnTo>
                  <a:pt x="5100422" y="0"/>
                </a:lnTo>
                <a:lnTo>
                  <a:pt x="5100422" y="4928283"/>
                </a:lnTo>
                <a:lnTo>
                  <a:pt x="0" y="49282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pic>
        <p:nvPicPr>
          <p:cNvPr id="7" name="صورة 6" descr="صورة تحتوي على نص, لقطة شاشة, الخط, رقم&#10;&#10;قد يكون المحتوى الذي تم إنشاؤه بواسطة الذكاء الاصطناعي غير صحيح.">
            <a:extLst>
              <a:ext uri="{FF2B5EF4-FFF2-40B4-BE49-F238E27FC236}">
                <a16:creationId xmlns:a16="http://schemas.microsoft.com/office/drawing/2014/main" id="{6E21D94B-3722-CE84-C49A-57DB2794F1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7447" y="1477953"/>
            <a:ext cx="2454502" cy="77745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BE64"/>
        </a:solidFill>
        <a:effectLst/>
      </p:bgPr>
    </p:bg>
    <p:spTree>
      <p:nvGrpSpPr>
        <p:cNvPr id="1" name=""/>
        <p:cNvGrpSpPr/>
        <p:nvPr/>
      </p:nvGrpSpPr>
      <p:grpSpPr>
        <a:xfrm>
          <a:off x="0" y="0"/>
          <a:ext cx="0" cy="0"/>
          <a:chOff x="0" y="0"/>
          <a:chExt cx="0" cy="0"/>
        </a:xfrm>
      </p:grpSpPr>
      <p:sp>
        <p:nvSpPr>
          <p:cNvPr id="2" name="Freeform 2"/>
          <p:cNvSpPr/>
          <p:nvPr/>
        </p:nvSpPr>
        <p:spPr>
          <a:xfrm>
            <a:off x="21771" y="16329"/>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3" name="TextBox 3"/>
          <p:cNvSpPr txBox="1"/>
          <p:nvPr/>
        </p:nvSpPr>
        <p:spPr>
          <a:xfrm>
            <a:off x="1060263" y="1257300"/>
            <a:ext cx="7882508" cy="877163"/>
          </a:xfrm>
          <a:prstGeom prst="rect">
            <a:avLst/>
          </a:prstGeom>
        </p:spPr>
        <p:txBody>
          <a:bodyPr lIns="0" tIns="0" rIns="0" bIns="0" rtlCol="0" anchor="t">
            <a:spAutoFit/>
          </a:bodyPr>
          <a:lstStyle/>
          <a:p>
            <a:pPr algn="l">
              <a:lnSpc>
                <a:spcPts val="5600"/>
              </a:lnSpc>
            </a:pPr>
            <a:r>
              <a:rPr lang="en-US" sz="8800" dirty="0">
                <a:solidFill>
                  <a:srgbClr val="7BCFFB"/>
                </a:solidFill>
                <a:latin typeface="One Little Font"/>
                <a:ea typeface="One Little Font"/>
                <a:cs typeface="One Little Font"/>
                <a:sym typeface="One Little Font"/>
              </a:rPr>
              <a:t>Focus!</a:t>
            </a:r>
          </a:p>
        </p:txBody>
      </p:sp>
      <p:sp>
        <p:nvSpPr>
          <p:cNvPr id="5" name="TextBox 5"/>
          <p:cNvSpPr txBox="1"/>
          <p:nvPr/>
        </p:nvSpPr>
        <p:spPr>
          <a:xfrm>
            <a:off x="1082034" y="2491203"/>
            <a:ext cx="13723983" cy="2769989"/>
          </a:xfrm>
          <a:prstGeom prst="rect">
            <a:avLst/>
          </a:prstGeom>
        </p:spPr>
        <p:txBody>
          <a:bodyPr wrap="square" lIns="0" tIns="0" rIns="0" bIns="0" rtlCol="0" anchor="t">
            <a:spAutoFit/>
          </a:bodyPr>
          <a:lstStyle/>
          <a:p>
            <a:pPr lvl="0" eaLnBrk="0" fontAlgn="base" hangingPunct="0">
              <a:spcBef>
                <a:spcPct val="0"/>
              </a:spcBef>
              <a:spcAft>
                <a:spcPct val="0"/>
              </a:spcAft>
              <a:buFontTx/>
              <a:buChar char="•"/>
            </a:pPr>
            <a:r>
              <a:rPr lang="ar-EG" altLang="ar-EG" sz="6000" i="1" dirty="0">
                <a:solidFill>
                  <a:schemeClr val="accent2">
                    <a:lumMod val="75000"/>
                  </a:schemeClr>
                </a:solidFill>
                <a:latin typeface="Arial" panose="020B0604020202020204" pitchFamily="34" charset="0"/>
              </a:rPr>
              <a:t>Aya </a:t>
            </a:r>
            <a:r>
              <a:rPr lang="ar-EG" altLang="ar-EG" sz="6000" i="1" dirty="0">
                <a:latin typeface="Arial" panose="020B0604020202020204" pitchFamily="34" charset="0"/>
              </a:rPr>
              <a:t>helped </a:t>
            </a:r>
            <a:r>
              <a:rPr lang="ar-EG" altLang="ar-EG" sz="6000" i="1" dirty="0">
                <a:solidFill>
                  <a:srgbClr val="FFFF00"/>
                </a:solidFill>
                <a:latin typeface="Arial" panose="020B0604020202020204" pitchFamily="34" charset="0"/>
              </a:rPr>
              <a:t>Omar</a:t>
            </a:r>
            <a:r>
              <a:rPr lang="ar-EG" altLang="ar-EG" sz="6000" i="1" dirty="0">
                <a:latin typeface="Arial" panose="020B0604020202020204" pitchFamily="34" charset="0"/>
              </a:rPr>
              <a:t> → </a:t>
            </a:r>
            <a:r>
              <a:rPr lang="ar-EG" altLang="ar-EG" sz="6000" i="1" dirty="0">
                <a:solidFill>
                  <a:schemeClr val="accent2">
                    <a:lumMod val="75000"/>
                  </a:schemeClr>
                </a:solidFill>
                <a:latin typeface="Arial" panose="020B0604020202020204" pitchFamily="34" charset="0"/>
              </a:rPr>
              <a:t>She</a:t>
            </a:r>
            <a:r>
              <a:rPr lang="ar-EG" altLang="ar-EG" sz="6000" i="1" dirty="0">
                <a:latin typeface="Arial" panose="020B0604020202020204" pitchFamily="34" charset="0"/>
              </a:rPr>
              <a:t> helped </a:t>
            </a:r>
            <a:r>
              <a:rPr lang="ar-EG" altLang="ar-EG" sz="6000" i="1" dirty="0">
                <a:solidFill>
                  <a:srgbClr val="FFFF00"/>
                </a:solidFill>
                <a:latin typeface="Arial" panose="020B0604020202020204" pitchFamily="34" charset="0"/>
              </a:rPr>
              <a:t>him</a:t>
            </a:r>
          </a:p>
          <a:p>
            <a:pPr lvl="0" eaLnBrk="0" fontAlgn="base" hangingPunct="0">
              <a:spcBef>
                <a:spcPct val="0"/>
              </a:spcBef>
              <a:spcAft>
                <a:spcPct val="0"/>
              </a:spcAft>
            </a:pPr>
            <a:r>
              <a:rPr lang="ar-EG" altLang="ar-EG" sz="6000" dirty="0">
                <a:latin typeface="Arial" panose="020B0604020202020204" pitchFamily="34" charset="0"/>
              </a:rPr>
              <a:t> </a:t>
            </a:r>
          </a:p>
          <a:p>
            <a:pPr lvl="0" eaLnBrk="0" fontAlgn="base" hangingPunct="0">
              <a:spcBef>
                <a:spcPct val="0"/>
              </a:spcBef>
              <a:spcAft>
                <a:spcPct val="0"/>
              </a:spcAft>
              <a:buFontTx/>
              <a:buChar char="•"/>
            </a:pPr>
            <a:r>
              <a:rPr lang="ar-EG" altLang="ar-EG" sz="6000" i="1" dirty="0">
                <a:solidFill>
                  <a:schemeClr val="accent2">
                    <a:lumMod val="75000"/>
                  </a:schemeClr>
                </a:solidFill>
                <a:latin typeface="Arial" panose="020B0604020202020204" pitchFamily="34" charset="0"/>
              </a:rPr>
              <a:t>Ahmed</a:t>
            </a:r>
            <a:r>
              <a:rPr lang="ar-EG" altLang="ar-EG" sz="6000" i="1" dirty="0">
                <a:latin typeface="Arial" panose="020B0604020202020204" pitchFamily="34" charset="0"/>
              </a:rPr>
              <a:t> saw </a:t>
            </a:r>
            <a:r>
              <a:rPr lang="ar-EG" altLang="ar-EG" sz="6000" i="1" dirty="0">
                <a:solidFill>
                  <a:srgbClr val="FFFF00"/>
                </a:solidFill>
                <a:latin typeface="Arial" panose="020B0604020202020204" pitchFamily="34" charset="0"/>
              </a:rPr>
              <a:t>Aya </a:t>
            </a:r>
            <a:r>
              <a:rPr lang="ar-EG" altLang="ar-EG" sz="6000" i="1" dirty="0">
                <a:latin typeface="Arial" panose="020B0604020202020204" pitchFamily="34" charset="0"/>
              </a:rPr>
              <a:t>→ </a:t>
            </a:r>
            <a:r>
              <a:rPr lang="ar-EG" altLang="ar-EG" sz="6000" i="1" dirty="0">
                <a:solidFill>
                  <a:schemeClr val="accent2">
                    <a:lumMod val="75000"/>
                  </a:schemeClr>
                </a:solidFill>
                <a:latin typeface="Arial" panose="020B0604020202020204" pitchFamily="34" charset="0"/>
              </a:rPr>
              <a:t>He</a:t>
            </a:r>
            <a:r>
              <a:rPr lang="ar-EG" altLang="ar-EG" sz="6000" i="1" dirty="0">
                <a:latin typeface="Arial" panose="020B0604020202020204" pitchFamily="34" charset="0"/>
              </a:rPr>
              <a:t> saw </a:t>
            </a:r>
            <a:r>
              <a:rPr lang="ar-EG" altLang="ar-EG" sz="6000" i="1" dirty="0">
                <a:solidFill>
                  <a:srgbClr val="FFFF00"/>
                </a:solidFill>
                <a:latin typeface="Arial" panose="020B0604020202020204" pitchFamily="34" charset="0"/>
              </a:rPr>
              <a:t>her</a:t>
            </a:r>
            <a:endParaRPr lang="en-US" sz="5700" b="1" dirty="0">
              <a:solidFill>
                <a:srgbClr val="FFFF00"/>
              </a:solidFill>
              <a:latin typeface="Quicksand Bold"/>
              <a:ea typeface="Quicksand Bold"/>
              <a:cs typeface="Quicksand Bold"/>
              <a:sym typeface="Quicksand Bold"/>
            </a:endParaRPr>
          </a:p>
        </p:txBody>
      </p:sp>
      <p:sp>
        <p:nvSpPr>
          <p:cNvPr id="6" name="Freeform 6"/>
          <p:cNvSpPr/>
          <p:nvPr/>
        </p:nvSpPr>
        <p:spPr>
          <a:xfrm flipH="1">
            <a:off x="11656851" y="3157733"/>
            <a:ext cx="6298332" cy="7749626"/>
          </a:xfrm>
          <a:custGeom>
            <a:avLst/>
            <a:gdLst/>
            <a:ahLst/>
            <a:cxnLst/>
            <a:rect l="l" t="t" r="r" b="b"/>
            <a:pathLst>
              <a:path w="6298332" h="7749626">
                <a:moveTo>
                  <a:pt x="6298333" y="0"/>
                </a:moveTo>
                <a:lnTo>
                  <a:pt x="0" y="0"/>
                </a:lnTo>
                <a:lnTo>
                  <a:pt x="0" y="7749626"/>
                </a:lnTo>
                <a:lnTo>
                  <a:pt x="6298333" y="7749626"/>
                </a:lnTo>
                <a:lnTo>
                  <a:pt x="6298333"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94B1C-F837-E8CD-06D6-1DAA6DC9CD3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52936D5-3102-82E2-DC47-E158F5E2AE42}"/>
              </a:ext>
            </a:extLst>
          </p:cNvPr>
          <p:cNvSpPr/>
          <p:nvPr/>
        </p:nvSpPr>
        <p:spPr>
          <a:xfrm>
            <a:off x="0" y="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4" name="TextBox 4">
            <a:extLst>
              <a:ext uri="{FF2B5EF4-FFF2-40B4-BE49-F238E27FC236}">
                <a16:creationId xmlns:a16="http://schemas.microsoft.com/office/drawing/2014/main" id="{856370EA-F822-EBE0-A122-778F972081F0}"/>
              </a:ext>
            </a:extLst>
          </p:cNvPr>
          <p:cNvSpPr txBox="1"/>
          <p:nvPr/>
        </p:nvSpPr>
        <p:spPr>
          <a:xfrm>
            <a:off x="1524000" y="723900"/>
            <a:ext cx="6734947" cy="754053"/>
          </a:xfrm>
          <a:prstGeom prst="rect">
            <a:avLst/>
          </a:prstGeom>
        </p:spPr>
        <p:txBody>
          <a:bodyPr lIns="0" tIns="0" rIns="0" bIns="0" rtlCol="0" anchor="t">
            <a:spAutoFit/>
          </a:bodyPr>
          <a:lstStyle/>
          <a:p>
            <a:pPr algn="l">
              <a:lnSpc>
                <a:spcPts val="5600"/>
              </a:lnSpc>
            </a:pPr>
            <a:r>
              <a:rPr lang="en-US" sz="5600" dirty="0">
                <a:solidFill>
                  <a:srgbClr val="7BCFFB"/>
                </a:solidFill>
                <a:latin typeface="One Little Font"/>
                <a:ea typeface="One Little Font"/>
                <a:cs typeface="One Little Font"/>
                <a:sym typeface="One Little Font"/>
              </a:rPr>
              <a:t>Possessive adjectives:</a:t>
            </a:r>
          </a:p>
        </p:txBody>
      </p:sp>
      <p:sp>
        <p:nvSpPr>
          <p:cNvPr id="5" name="Freeform 5">
            <a:extLst>
              <a:ext uri="{FF2B5EF4-FFF2-40B4-BE49-F238E27FC236}">
                <a16:creationId xmlns:a16="http://schemas.microsoft.com/office/drawing/2014/main" id="{48EEDA43-FE28-516B-D91A-D0FD5DA35149}"/>
              </a:ext>
            </a:extLst>
          </p:cNvPr>
          <p:cNvSpPr/>
          <p:nvPr/>
        </p:nvSpPr>
        <p:spPr>
          <a:xfrm>
            <a:off x="13976772" y="419100"/>
            <a:ext cx="3831644" cy="3443251"/>
          </a:xfrm>
          <a:custGeom>
            <a:avLst/>
            <a:gdLst/>
            <a:ahLst/>
            <a:cxnLst/>
            <a:rect l="l" t="t" r="r" b="b"/>
            <a:pathLst>
              <a:path w="5100422" h="4928283">
                <a:moveTo>
                  <a:pt x="0" y="0"/>
                </a:moveTo>
                <a:lnTo>
                  <a:pt x="5100422" y="0"/>
                </a:lnTo>
                <a:lnTo>
                  <a:pt x="5100422" y="4928283"/>
                </a:lnTo>
                <a:lnTo>
                  <a:pt x="0" y="49282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pic>
        <p:nvPicPr>
          <p:cNvPr id="7" name="صورة 6" descr="صورة تحتوي على نص, لقطة شاشة, رقم, الخط&#10;&#10;قد يكون المحتوى الذي تم إنشاؤه بواسطة الذكاء الاصطناعي غير صحيح.">
            <a:extLst>
              <a:ext uri="{FF2B5EF4-FFF2-40B4-BE49-F238E27FC236}">
                <a16:creationId xmlns:a16="http://schemas.microsoft.com/office/drawing/2014/main" id="{DB5FB59F-1F88-BB11-7103-67F8879FAB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800" y="1426830"/>
            <a:ext cx="10820400" cy="6365481"/>
          </a:xfrm>
          <a:prstGeom prst="rect">
            <a:avLst/>
          </a:prstGeom>
        </p:spPr>
      </p:pic>
    </p:spTree>
    <p:extLst>
      <p:ext uri="{BB962C8B-B14F-4D97-AF65-F5344CB8AC3E}">
        <p14:creationId xmlns:p14="http://schemas.microsoft.com/office/powerpoint/2010/main" val="2548687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91C77-B628-C890-6A67-03D8F37CAF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D1D8214-62BF-2EBD-84E7-1F2B70106F0A}"/>
              </a:ext>
            </a:extLst>
          </p:cNvPr>
          <p:cNvSpPr/>
          <p:nvPr/>
        </p:nvSpPr>
        <p:spPr>
          <a:xfrm>
            <a:off x="21771" y="-114300"/>
            <a:ext cx="18288000" cy="10287000"/>
          </a:xfrm>
          <a:custGeom>
            <a:avLst/>
            <a:gdLst/>
            <a:ahLst/>
            <a:cxnLst/>
            <a:rect l="l" t="t" r="r" b="b"/>
            <a:pathLst>
              <a:path w="15371876" h="8992547">
                <a:moveTo>
                  <a:pt x="0" y="0"/>
                </a:moveTo>
                <a:lnTo>
                  <a:pt x="15371876" y="0"/>
                </a:lnTo>
                <a:lnTo>
                  <a:pt x="15371876" y="8992547"/>
                </a:lnTo>
                <a:lnTo>
                  <a:pt x="0" y="89925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EG"/>
          </a:p>
        </p:txBody>
      </p:sp>
      <p:sp>
        <p:nvSpPr>
          <p:cNvPr id="3" name="TextBox 3">
            <a:extLst>
              <a:ext uri="{FF2B5EF4-FFF2-40B4-BE49-F238E27FC236}">
                <a16:creationId xmlns:a16="http://schemas.microsoft.com/office/drawing/2014/main" id="{A953E67B-8A14-36B1-3B3F-A6E658549DD5}"/>
              </a:ext>
            </a:extLst>
          </p:cNvPr>
          <p:cNvSpPr txBox="1"/>
          <p:nvPr/>
        </p:nvSpPr>
        <p:spPr>
          <a:xfrm>
            <a:off x="3048000" y="1638300"/>
            <a:ext cx="12583811" cy="7675178"/>
          </a:xfrm>
          <a:prstGeom prst="rect">
            <a:avLst/>
          </a:prstGeom>
        </p:spPr>
        <p:txBody>
          <a:bodyPr wrap="square" lIns="0" tIns="0" rIns="0" bIns="0" rtlCol="0" anchor="t">
            <a:spAutoFit/>
          </a:bodyPr>
          <a:lstStyle/>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My</a:t>
            </a:r>
            <a:r>
              <a:rPr lang="en-US" sz="5400" b="1" u="none" strike="noStrike" dirty="0">
                <a:solidFill>
                  <a:srgbClr val="FFFFFF"/>
                </a:solidFill>
                <a:latin typeface="Quicksand Bold"/>
                <a:ea typeface="Quicksand Bold"/>
                <a:cs typeface="Quicksand Bold"/>
                <a:sym typeface="Quicksand Bold"/>
              </a:rPr>
              <a:t> book is on the table.</a:t>
            </a:r>
          </a:p>
          <a:p>
            <a:pPr algn="l">
              <a:lnSpc>
                <a:spcPts val="2999"/>
              </a:lnSpc>
            </a:pPr>
            <a:endParaRPr lang="en-US" sz="5400" b="1" u="none" strike="noStrike" dirty="0">
              <a:solidFill>
                <a:srgbClr val="FFFFFF"/>
              </a:solidFill>
              <a:latin typeface="Quicksand Bold"/>
              <a:ea typeface="Quicksand Bold"/>
              <a:cs typeface="Quicksand Bold"/>
              <a:sym typeface="Quicksand Bold"/>
            </a:endParaRPr>
          </a:p>
          <a:p>
            <a:pPr algn="l">
              <a:lnSpc>
                <a:spcPts val="2999"/>
              </a:lnSpc>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Your</a:t>
            </a:r>
            <a:r>
              <a:rPr lang="en-US" sz="5400" b="1" u="none" strike="noStrike" dirty="0">
                <a:solidFill>
                  <a:srgbClr val="FFFFFF"/>
                </a:solidFill>
                <a:latin typeface="Quicksand Bold"/>
                <a:ea typeface="Quicksand Bold"/>
                <a:cs typeface="Quicksand Bold"/>
                <a:sym typeface="Quicksand Bold"/>
              </a:rPr>
              <a:t> idea is very interesting.</a:t>
            </a:r>
          </a:p>
          <a:p>
            <a:pPr marL="342900" indent="-342900" algn="l">
              <a:lnSpc>
                <a:spcPts val="2999"/>
              </a:lnSpc>
              <a:buFont typeface="Arial" panose="020B0604020202020204" pitchFamily="34" charset="0"/>
              <a:buChar char="•"/>
            </a:pPr>
            <a:endParaRPr lang="en-US" sz="5400" b="1"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His</a:t>
            </a:r>
            <a:r>
              <a:rPr lang="en-US" sz="5400" b="1" u="none" strike="noStrike" dirty="0">
                <a:solidFill>
                  <a:srgbClr val="FFFFFF"/>
                </a:solidFill>
                <a:latin typeface="Quicksand Bold"/>
                <a:ea typeface="Quicksand Bold"/>
                <a:cs typeface="Quicksand Bold"/>
                <a:sym typeface="Quicksand Bold"/>
              </a:rPr>
              <a:t> car is very fast.</a:t>
            </a:r>
          </a:p>
          <a:p>
            <a:pPr marL="342900" indent="-342900" algn="l">
              <a:lnSpc>
                <a:spcPts val="2999"/>
              </a:lnSpc>
              <a:buFont typeface="Arial" panose="020B0604020202020204" pitchFamily="34" charset="0"/>
              <a:buChar char="•"/>
            </a:pPr>
            <a:endParaRPr lang="en-US" sz="5400" b="1"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Her</a:t>
            </a:r>
            <a:r>
              <a:rPr lang="en-US" sz="5400" b="1" u="none" strike="noStrike" dirty="0">
                <a:solidFill>
                  <a:srgbClr val="FFFFFF"/>
                </a:solidFill>
                <a:latin typeface="Quicksand Bold"/>
                <a:ea typeface="Quicksand Bold"/>
                <a:cs typeface="Quicksand Bold"/>
                <a:sym typeface="Quicksand Bold"/>
              </a:rPr>
              <a:t> dress is beautiful.</a:t>
            </a:r>
          </a:p>
          <a:p>
            <a:pPr marL="342900" indent="-342900" algn="l">
              <a:lnSpc>
                <a:spcPts val="2999"/>
              </a:lnSpc>
              <a:buFont typeface="Arial" panose="020B0604020202020204" pitchFamily="34" charset="0"/>
              <a:buChar char="•"/>
            </a:pPr>
            <a:endParaRPr lang="en-US" sz="5400" b="1"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Its</a:t>
            </a:r>
            <a:r>
              <a:rPr lang="en-US" sz="5400" b="1" u="none" strike="noStrike" dirty="0">
                <a:solidFill>
                  <a:srgbClr val="FFFFFF"/>
                </a:solidFill>
                <a:latin typeface="Quicksand Bold"/>
                <a:ea typeface="Quicksand Bold"/>
                <a:cs typeface="Quicksand Bold"/>
                <a:sym typeface="Quicksand Bold"/>
              </a:rPr>
              <a:t> color is bright.</a:t>
            </a:r>
          </a:p>
          <a:p>
            <a:pPr marL="342900" indent="-342900" algn="l">
              <a:lnSpc>
                <a:spcPts val="2999"/>
              </a:lnSpc>
              <a:buFont typeface="Arial" panose="020B0604020202020204" pitchFamily="34" charset="0"/>
              <a:buChar char="•"/>
            </a:pPr>
            <a:endParaRPr lang="en-US" sz="5400" b="1"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Our</a:t>
            </a:r>
            <a:r>
              <a:rPr lang="en-US" sz="5400" b="1" u="none" strike="noStrike" dirty="0">
                <a:solidFill>
                  <a:srgbClr val="FFFFFF"/>
                </a:solidFill>
                <a:latin typeface="Quicksand Bold"/>
                <a:ea typeface="Quicksand Bold"/>
                <a:cs typeface="Quicksand Bold"/>
                <a:sym typeface="Quicksand Bold"/>
              </a:rPr>
              <a:t> teacher is kind.</a:t>
            </a:r>
          </a:p>
          <a:p>
            <a:pPr marL="342900" indent="-342900" algn="l">
              <a:lnSpc>
                <a:spcPts val="2999"/>
              </a:lnSpc>
              <a:buFont typeface="Arial" panose="020B0604020202020204" pitchFamily="34" charset="0"/>
              <a:buChar char="•"/>
            </a:pPr>
            <a:endParaRPr lang="en-US" sz="5400" b="1"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endParaRPr lang="en-US" sz="5400" b="1" u="none" strike="noStrike" dirty="0">
              <a:solidFill>
                <a:srgbClr val="FFFFFF"/>
              </a:solidFill>
              <a:latin typeface="Quicksand Bold"/>
              <a:ea typeface="Quicksand Bold"/>
              <a:cs typeface="Quicksand Bold"/>
              <a:sym typeface="Quicksand Bold"/>
            </a:endParaRPr>
          </a:p>
          <a:p>
            <a:pPr marL="342900" indent="-342900" algn="l">
              <a:lnSpc>
                <a:spcPts val="2999"/>
              </a:lnSpc>
              <a:buFont typeface="Arial" panose="020B0604020202020204" pitchFamily="34" charset="0"/>
              <a:buChar char="•"/>
            </a:pPr>
            <a:r>
              <a:rPr lang="en-US" sz="5400" b="1" u="none" strike="noStrike" dirty="0">
                <a:solidFill>
                  <a:schemeClr val="accent1">
                    <a:lumMod val="75000"/>
                  </a:schemeClr>
                </a:solidFill>
                <a:latin typeface="Quicksand Bold"/>
                <a:ea typeface="Quicksand Bold"/>
                <a:cs typeface="Quicksand Bold"/>
                <a:sym typeface="Quicksand Bold"/>
              </a:rPr>
              <a:t>Their</a:t>
            </a:r>
            <a:r>
              <a:rPr lang="en-US" sz="5400" b="1" u="none" strike="noStrike" dirty="0">
                <a:solidFill>
                  <a:srgbClr val="FFFFFF"/>
                </a:solidFill>
                <a:latin typeface="Quicksand Bold"/>
                <a:ea typeface="Quicksand Bold"/>
                <a:cs typeface="Quicksand Bold"/>
                <a:sym typeface="Quicksand Bold"/>
              </a:rPr>
              <a:t> house is big.</a:t>
            </a:r>
          </a:p>
          <a:p>
            <a:pPr marL="0" lvl="0" indent="0" algn="l">
              <a:lnSpc>
                <a:spcPts val="2999"/>
              </a:lnSpc>
              <a:spcBef>
                <a:spcPct val="0"/>
              </a:spcBef>
            </a:pPr>
            <a:endParaRPr lang="en-US" sz="2499" b="1" u="none" strike="noStrike" dirty="0">
              <a:solidFill>
                <a:srgbClr val="FFFFFF"/>
              </a:solidFill>
              <a:latin typeface="Quicksand Bold"/>
              <a:ea typeface="Quicksand Bold"/>
              <a:cs typeface="Quicksand Bold"/>
              <a:sym typeface="Quicksand Bold"/>
            </a:endParaRPr>
          </a:p>
        </p:txBody>
      </p:sp>
      <p:sp>
        <p:nvSpPr>
          <p:cNvPr id="4" name="TextBox 4">
            <a:extLst>
              <a:ext uri="{FF2B5EF4-FFF2-40B4-BE49-F238E27FC236}">
                <a16:creationId xmlns:a16="http://schemas.microsoft.com/office/drawing/2014/main" id="{3D2DEC3B-96F2-447C-A70C-A947C599690D}"/>
              </a:ext>
            </a:extLst>
          </p:cNvPr>
          <p:cNvSpPr txBox="1"/>
          <p:nvPr/>
        </p:nvSpPr>
        <p:spPr>
          <a:xfrm>
            <a:off x="1524000" y="723900"/>
            <a:ext cx="6734947" cy="754053"/>
          </a:xfrm>
          <a:prstGeom prst="rect">
            <a:avLst/>
          </a:prstGeom>
        </p:spPr>
        <p:txBody>
          <a:bodyPr lIns="0" tIns="0" rIns="0" bIns="0" rtlCol="0" anchor="t">
            <a:spAutoFit/>
          </a:bodyPr>
          <a:lstStyle/>
          <a:p>
            <a:pPr algn="l">
              <a:lnSpc>
                <a:spcPts val="5600"/>
              </a:lnSpc>
            </a:pPr>
            <a:r>
              <a:rPr lang="en-US" sz="5600" dirty="0">
                <a:solidFill>
                  <a:srgbClr val="7BCFFB"/>
                </a:solidFill>
                <a:latin typeface="One Little Font"/>
                <a:ea typeface="One Little Font"/>
                <a:cs typeface="One Little Font"/>
                <a:sym typeface="One Little Font"/>
              </a:rPr>
              <a:t>examples:</a:t>
            </a:r>
          </a:p>
        </p:txBody>
      </p:sp>
      <p:sp>
        <p:nvSpPr>
          <p:cNvPr id="5" name="Freeform 5">
            <a:extLst>
              <a:ext uri="{FF2B5EF4-FFF2-40B4-BE49-F238E27FC236}">
                <a16:creationId xmlns:a16="http://schemas.microsoft.com/office/drawing/2014/main" id="{C02A92E0-97EB-5289-BC85-8BC8CF96E77B}"/>
              </a:ext>
            </a:extLst>
          </p:cNvPr>
          <p:cNvSpPr/>
          <p:nvPr/>
        </p:nvSpPr>
        <p:spPr>
          <a:xfrm>
            <a:off x="13976772" y="419100"/>
            <a:ext cx="3831644" cy="3443251"/>
          </a:xfrm>
          <a:custGeom>
            <a:avLst/>
            <a:gdLst/>
            <a:ahLst/>
            <a:cxnLst/>
            <a:rect l="l" t="t" r="r" b="b"/>
            <a:pathLst>
              <a:path w="5100422" h="4928283">
                <a:moveTo>
                  <a:pt x="0" y="0"/>
                </a:moveTo>
                <a:lnTo>
                  <a:pt x="5100422" y="0"/>
                </a:lnTo>
                <a:lnTo>
                  <a:pt x="5100422" y="4928283"/>
                </a:lnTo>
                <a:lnTo>
                  <a:pt x="0" y="49282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EG"/>
          </a:p>
        </p:txBody>
      </p:sp>
    </p:spTree>
    <p:extLst>
      <p:ext uri="{BB962C8B-B14F-4D97-AF65-F5344CB8AC3E}">
        <p14:creationId xmlns:p14="http://schemas.microsoft.com/office/powerpoint/2010/main" val="113834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animEffect transition="in" filter="fade">
                                      <p:cBhvr>
                                        <p:cTn id="27" dur="500"/>
                                        <p:tgtEl>
                                          <p:spTgt spid="3">
                                            <p:txEl>
                                              <p:pRg st="12" end="1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5" end="15"/>
                                            </p:txEl>
                                          </p:spTgt>
                                        </p:tgtEl>
                                        <p:attrNameLst>
                                          <p:attrName>style.visibility</p:attrName>
                                        </p:attrNameLst>
                                      </p:cBhvr>
                                      <p:to>
                                        <p:strVal val="visible"/>
                                      </p:to>
                                    </p:set>
                                    <p:animEffect transition="in" filter="fade">
                                      <p:cBhvr>
                                        <p:cTn id="32" dur="500"/>
                                        <p:tgtEl>
                                          <p:spTgt spid="3">
                                            <p:txEl>
                                              <p:pRg st="15" end="1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8" end="18"/>
                                            </p:txEl>
                                          </p:spTgt>
                                        </p:tgtEl>
                                        <p:attrNameLst>
                                          <p:attrName>style.visibility</p:attrName>
                                        </p:attrNameLst>
                                      </p:cBhvr>
                                      <p:to>
                                        <p:strVal val="visible"/>
                                      </p:to>
                                    </p:set>
                                    <p:animEffect transition="in" filter="fade">
                                      <p:cBhvr>
                                        <p:cTn id="37"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709</TotalTime>
  <Words>741</Words>
  <Application>Microsoft Office PowerPoint</Application>
  <PresentationFormat>مخصص</PresentationFormat>
  <Paragraphs>124</Paragraphs>
  <Slides>22</Slides>
  <Notes>1</Notes>
  <HiddenSlides>0</HiddenSlides>
  <MMClips>6</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22</vt:i4>
      </vt:variant>
    </vt:vector>
  </HeadingPairs>
  <TitlesOfParts>
    <vt:vector size="33" baseType="lpstr">
      <vt:lpstr>Quicksand</vt:lpstr>
      <vt:lpstr>One Little Font Bold</vt:lpstr>
      <vt:lpstr>Arial</vt:lpstr>
      <vt:lpstr>One Little Font</vt:lpstr>
      <vt:lpstr>Calibri</vt:lpstr>
      <vt:lpstr>Quicksand </vt:lpstr>
      <vt:lpstr>Quicksand Bold</vt:lpstr>
      <vt:lpstr>Aptos</vt:lpstr>
      <vt:lpstr>ADLaM Display</vt:lpstr>
      <vt:lpstr>Algerian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نسخة من Understanding the Pronoun Case Lesson for Elementary</dc:title>
  <dc:creator>Aya Amir</dc:creator>
  <cp:lastModifiedBy>Aya Amir</cp:lastModifiedBy>
  <cp:revision>36</cp:revision>
  <dcterms:created xsi:type="dcterms:W3CDTF">2006-08-16T00:00:00Z</dcterms:created>
  <dcterms:modified xsi:type="dcterms:W3CDTF">2026-02-10T13:30:03Z</dcterms:modified>
  <dc:identifier>DAG_vCYfP1w</dc:identifier>
</cp:coreProperties>
</file>