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2" r:id="rId4"/>
    <p:sldId id="261" r:id="rId5"/>
    <p:sldId id="258" r:id="rId6"/>
    <p:sldId id="259" r:id="rId7"/>
    <p:sldId id="262" r:id="rId8"/>
    <p:sldId id="263" r:id="rId9"/>
    <p:sldId id="275" r:id="rId10"/>
    <p:sldId id="274" r:id="rId11"/>
    <p:sldId id="260" r:id="rId12"/>
    <p:sldId id="269" r:id="rId13"/>
    <p:sldId id="267" r:id="rId14"/>
    <p:sldId id="273" r:id="rId15"/>
    <p:sldId id="268" r:id="rId16"/>
  </p:sldIdLst>
  <p:sldSz cx="18288000" cy="10287000"/>
  <p:notesSz cx="6858000" cy="9144000"/>
  <p:embeddedFontLst>
    <p:embeddedFont>
      <p:font typeface="ADLaM Display" panose="02010000000000000000" pitchFamily="2" charset="0"/>
      <p:regular r:id="rId18"/>
    </p:embeddedFont>
    <p:embeddedFont>
      <p:font typeface="One Little Font" panose="020B0604020202020204" charset="0"/>
      <p:regular r:id="rId19"/>
    </p:embeddedFont>
    <p:embeddedFont>
      <p:font typeface="One Little Font Bold" panose="020B0604020202020204" charset="0"/>
      <p:regular r:id="rId20"/>
    </p:embeddedFont>
    <p:embeddedFont>
      <p:font typeface="Quicksand" panose="020B0604020202020204" charset="0"/>
      <p:regular r:id="rId21"/>
    </p:embeddedFont>
    <p:embeddedFont>
      <p:font typeface="Quicksand Bold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BF5D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9F489BB-6E38-4299-8CB9-025B49820728}" type="datetimeFigureOut">
              <a:rPr lang="ar-EG" smtClean="0"/>
              <a:t>15/08/1447</a:t>
            </a:fld>
            <a:endParaRPr lang="ar-EG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EG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750D295-C6B9-4B23-B02B-407AD7D309A2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206172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0D295-C6B9-4B23-B02B-407AD7D309A2}" type="slidenum">
              <a:rPr lang="ar-EG" smtClean="0"/>
              <a:t>9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0030493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50D295-C6B9-4B23-B02B-407AD7D309A2}" type="slidenum">
              <a:rPr lang="ar-EG" smtClean="0"/>
              <a:t>13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045647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.svg"/><Relationship Id="rId7" Type="http://schemas.openxmlformats.org/officeDocument/2006/relationships/image" Target="../media/image2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1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2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0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3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8.png"/><Relationship Id="rId2" Type="http://schemas.openxmlformats.org/officeDocument/2006/relationships/audi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7.png"/><Relationship Id="rId5" Type="http://schemas.openxmlformats.org/officeDocument/2006/relationships/image" Target="../media/image2.svg"/><Relationship Id="rId4" Type="http://schemas.openxmlformats.org/officeDocument/2006/relationships/image" Target="../media/image1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4.mp4"/><Relationship Id="rId7" Type="http://schemas.openxmlformats.org/officeDocument/2006/relationships/image" Target="../media/image2.svg"/><Relationship Id="rId2" Type="http://schemas.openxmlformats.org/officeDocument/2006/relationships/audi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p4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5.sv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4.png"/><Relationship Id="rId5" Type="http://schemas.openxmlformats.org/officeDocument/2006/relationships/image" Target="../media/image2.svg"/><Relationship Id="rId10" Type="http://schemas.openxmlformats.org/officeDocument/2006/relationships/image" Target="../media/image14.png"/><Relationship Id="rId4" Type="http://schemas.openxmlformats.org/officeDocument/2006/relationships/image" Target="../media/image1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1887200" y="-428164"/>
            <a:ext cx="12236550" cy="7158382"/>
          </a:xfrm>
          <a:custGeom>
            <a:avLst/>
            <a:gdLst/>
            <a:ahLst/>
            <a:cxnLst/>
            <a:rect l="l" t="t" r="r" b="b"/>
            <a:pathLst>
              <a:path w="12236550" h="7158382">
                <a:moveTo>
                  <a:pt x="0" y="0"/>
                </a:moveTo>
                <a:lnTo>
                  <a:pt x="12236550" y="0"/>
                </a:lnTo>
                <a:lnTo>
                  <a:pt x="12236550" y="7158382"/>
                </a:lnTo>
                <a:lnTo>
                  <a:pt x="0" y="71583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grpSp>
        <p:nvGrpSpPr>
          <p:cNvPr id="4" name="Group 4"/>
          <p:cNvGrpSpPr/>
          <p:nvPr/>
        </p:nvGrpSpPr>
        <p:grpSpPr>
          <a:xfrm>
            <a:off x="1066800" y="266700"/>
            <a:ext cx="12880724" cy="3974818"/>
            <a:chOff x="83782" y="626192"/>
            <a:chExt cx="17174298" cy="5299758"/>
          </a:xfrm>
        </p:grpSpPr>
        <p:sp>
          <p:nvSpPr>
            <p:cNvPr id="5" name="TextBox 5"/>
            <p:cNvSpPr txBox="1"/>
            <p:nvPr/>
          </p:nvSpPr>
          <p:spPr>
            <a:xfrm rot="21391252">
              <a:off x="115963" y="713731"/>
              <a:ext cx="13169930" cy="27021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5815"/>
                </a:lnSpc>
              </a:pPr>
              <a:r>
                <a:rPr lang="en-US" sz="13179" b="1" dirty="0">
                  <a:solidFill>
                    <a:srgbClr val="000000"/>
                  </a:solidFill>
                  <a:latin typeface="One Little Font Bold"/>
                  <a:ea typeface="One Little Font Bold"/>
                  <a:cs typeface="One Little Font Bold"/>
                  <a:sym typeface="One Little Font Bold"/>
                </a:rPr>
                <a:t>Unit 9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 rot="21464105">
              <a:off x="249450" y="3017974"/>
              <a:ext cx="16987402" cy="29079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7029"/>
                </a:lnSpc>
              </a:pPr>
              <a:r>
                <a:rPr lang="en-US" sz="14191" b="1" dirty="0">
                  <a:solidFill>
                    <a:srgbClr val="000000"/>
                  </a:solidFill>
                  <a:latin typeface="One Little Font Bold"/>
                  <a:ea typeface="One Little Font Bold"/>
                  <a:cs typeface="One Little Font Bold"/>
                  <a:sym typeface="One Little Font Bold"/>
                </a:rPr>
                <a:t>Let’s go out 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 rot="21464105">
              <a:off x="270678" y="2937358"/>
              <a:ext cx="16987402" cy="29079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7029"/>
                </a:lnSpc>
              </a:pPr>
              <a:r>
                <a:rPr lang="en-US" sz="14191" b="1" dirty="0">
                  <a:solidFill>
                    <a:srgbClr val="F0762C"/>
                  </a:solidFill>
                  <a:latin typeface="One Little Font Bold"/>
                  <a:ea typeface="One Little Font Bold"/>
                  <a:cs typeface="One Little Font Bold"/>
                  <a:sym typeface="One Little Font Bold"/>
                </a:rPr>
                <a:t>Let’s go out 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 rot="21391252">
              <a:off x="83782" y="626192"/>
              <a:ext cx="13169929" cy="27021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5815"/>
                </a:lnSpc>
              </a:pPr>
              <a:r>
                <a:rPr lang="en-US" sz="13179" b="1" dirty="0">
                  <a:solidFill>
                    <a:srgbClr val="3B863F"/>
                  </a:solidFill>
                  <a:latin typeface="One Little Font Bold"/>
                  <a:ea typeface="One Little Font Bold"/>
                  <a:cs typeface="One Little Font Bold"/>
                  <a:sym typeface="One Little Font Bold"/>
                </a:rPr>
                <a:t>Unit 9</a:t>
              </a:r>
            </a:p>
          </p:txBody>
        </p:sp>
      </p:grpSp>
      <p:sp>
        <p:nvSpPr>
          <p:cNvPr id="9" name="Freeform 9"/>
          <p:cNvSpPr/>
          <p:nvPr/>
        </p:nvSpPr>
        <p:spPr>
          <a:xfrm>
            <a:off x="2958944" y="4314172"/>
            <a:ext cx="5219240" cy="6818485"/>
          </a:xfrm>
          <a:custGeom>
            <a:avLst/>
            <a:gdLst/>
            <a:ahLst/>
            <a:cxnLst/>
            <a:rect l="l" t="t" r="r" b="b"/>
            <a:pathLst>
              <a:path w="5219240" h="6818485">
                <a:moveTo>
                  <a:pt x="0" y="0"/>
                </a:moveTo>
                <a:lnTo>
                  <a:pt x="5219240" y="0"/>
                </a:lnTo>
                <a:lnTo>
                  <a:pt x="5219240" y="6818485"/>
                </a:lnTo>
                <a:lnTo>
                  <a:pt x="0" y="68184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10" name="Freeform 10"/>
          <p:cNvSpPr/>
          <p:nvPr/>
        </p:nvSpPr>
        <p:spPr>
          <a:xfrm>
            <a:off x="-1425287" y="5387951"/>
            <a:ext cx="4363375" cy="6049740"/>
          </a:xfrm>
          <a:custGeom>
            <a:avLst/>
            <a:gdLst/>
            <a:ahLst/>
            <a:cxnLst/>
            <a:rect l="l" t="t" r="r" b="b"/>
            <a:pathLst>
              <a:path w="4363375" h="6049740">
                <a:moveTo>
                  <a:pt x="0" y="0"/>
                </a:moveTo>
                <a:lnTo>
                  <a:pt x="4363375" y="0"/>
                </a:lnTo>
                <a:lnTo>
                  <a:pt x="4363375" y="6049740"/>
                </a:lnTo>
                <a:lnTo>
                  <a:pt x="0" y="60497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11" name="Freeform 11"/>
          <p:cNvSpPr/>
          <p:nvPr/>
        </p:nvSpPr>
        <p:spPr>
          <a:xfrm>
            <a:off x="13112548" y="7931652"/>
            <a:ext cx="6069685" cy="5860005"/>
          </a:xfrm>
          <a:custGeom>
            <a:avLst/>
            <a:gdLst/>
            <a:ahLst/>
            <a:cxnLst/>
            <a:rect l="l" t="t" r="r" b="b"/>
            <a:pathLst>
              <a:path w="6069685" h="5860005">
                <a:moveTo>
                  <a:pt x="0" y="0"/>
                </a:moveTo>
                <a:lnTo>
                  <a:pt x="6069684" y="0"/>
                </a:lnTo>
                <a:lnTo>
                  <a:pt x="6069684" y="5860005"/>
                </a:lnTo>
                <a:lnTo>
                  <a:pt x="0" y="586000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12" name="Freeform 12"/>
          <p:cNvSpPr/>
          <p:nvPr/>
        </p:nvSpPr>
        <p:spPr>
          <a:xfrm>
            <a:off x="16440712" y="7151455"/>
            <a:ext cx="2318156" cy="1862955"/>
          </a:xfrm>
          <a:custGeom>
            <a:avLst/>
            <a:gdLst/>
            <a:ahLst/>
            <a:cxnLst/>
            <a:rect l="l" t="t" r="r" b="b"/>
            <a:pathLst>
              <a:path w="2318156" h="1862955">
                <a:moveTo>
                  <a:pt x="0" y="0"/>
                </a:moveTo>
                <a:lnTo>
                  <a:pt x="2318156" y="0"/>
                </a:lnTo>
                <a:lnTo>
                  <a:pt x="2318156" y="1862955"/>
                </a:lnTo>
                <a:lnTo>
                  <a:pt x="0" y="186295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B1BEC954-751D-6418-4F69-EFA10C3444FB}"/>
              </a:ext>
            </a:extLst>
          </p:cNvPr>
          <p:cNvSpPr txBox="1"/>
          <p:nvPr/>
        </p:nvSpPr>
        <p:spPr>
          <a:xfrm>
            <a:off x="12488350" y="3589349"/>
            <a:ext cx="14029898" cy="1919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5815"/>
              </a:lnSpc>
            </a:pPr>
            <a:r>
              <a:rPr lang="en-US" sz="8000" b="1" dirty="0">
                <a:solidFill>
                  <a:schemeClr val="accent6">
                    <a:lumMod val="75000"/>
                  </a:schemeClr>
                </a:solidFill>
                <a:latin typeface="One Little Font Bold"/>
                <a:ea typeface="One Little Font Bold"/>
                <a:cs typeface="One Little Font Bold"/>
                <a:sym typeface="One Little Font Bold"/>
              </a:rPr>
              <a:t>MS. AYA AMIR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8305B08E-17A1-20C2-88AB-5589C605AE66}"/>
              </a:ext>
            </a:extLst>
          </p:cNvPr>
          <p:cNvSpPr txBox="1"/>
          <p:nvPr/>
        </p:nvSpPr>
        <p:spPr>
          <a:xfrm>
            <a:off x="12508822" y="3552577"/>
            <a:ext cx="14029898" cy="20967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17029"/>
              </a:lnSpc>
            </a:pPr>
            <a:r>
              <a:rPr lang="en-US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One Little Font Bold"/>
                <a:ea typeface="One Little Font Bold"/>
                <a:cs typeface="One Little Font Bold"/>
                <a:sym typeface="One Little Font Bold"/>
              </a:rPr>
              <a:t>MS. AYA AMIR</a:t>
            </a:r>
          </a:p>
        </p:txBody>
      </p:sp>
      <p:sp>
        <p:nvSpPr>
          <p:cNvPr id="2" name="Freeform 2"/>
          <p:cNvSpPr/>
          <p:nvPr/>
        </p:nvSpPr>
        <p:spPr>
          <a:xfrm>
            <a:off x="8335477" y="4505046"/>
            <a:ext cx="4466260" cy="6234627"/>
          </a:xfrm>
          <a:custGeom>
            <a:avLst/>
            <a:gdLst/>
            <a:ahLst/>
            <a:cxnLst/>
            <a:rect l="l" t="t" r="r" b="b"/>
            <a:pathLst>
              <a:path w="4466260" h="6234627">
                <a:moveTo>
                  <a:pt x="0" y="0"/>
                </a:moveTo>
                <a:lnTo>
                  <a:pt x="4466260" y="0"/>
                </a:lnTo>
                <a:lnTo>
                  <a:pt x="4466260" y="6234627"/>
                </a:lnTo>
                <a:lnTo>
                  <a:pt x="0" y="623462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</p:spTree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D72CD-362A-E38C-607F-AECD7F7B7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89B010-217C-C686-5303-4AF601A6CC93}"/>
              </a:ext>
            </a:extLst>
          </p:cNvPr>
          <p:cNvSpPr/>
          <p:nvPr/>
        </p:nvSpPr>
        <p:spPr>
          <a:xfrm>
            <a:off x="21771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 dirty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73B85CB-128E-ED95-1C34-09CA4205D31D}"/>
              </a:ext>
            </a:extLst>
          </p:cNvPr>
          <p:cNvSpPr/>
          <p:nvPr/>
        </p:nvSpPr>
        <p:spPr>
          <a:xfrm rot="-7408712" flipH="1">
            <a:off x="13640095" y="4182785"/>
            <a:ext cx="1417839" cy="966709"/>
          </a:xfrm>
          <a:custGeom>
            <a:avLst/>
            <a:gdLst/>
            <a:ahLst/>
            <a:cxnLst/>
            <a:rect l="l" t="t" r="r" b="b"/>
            <a:pathLst>
              <a:path w="1417839" h="966709">
                <a:moveTo>
                  <a:pt x="1417839" y="0"/>
                </a:moveTo>
                <a:lnTo>
                  <a:pt x="0" y="0"/>
                </a:lnTo>
                <a:lnTo>
                  <a:pt x="0" y="966709"/>
                </a:lnTo>
                <a:lnTo>
                  <a:pt x="1417839" y="966709"/>
                </a:lnTo>
                <a:lnTo>
                  <a:pt x="1417839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ar-EG" dirty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9BC3F54-EB31-4639-DD01-FAB52B404720}"/>
              </a:ext>
            </a:extLst>
          </p:cNvPr>
          <p:cNvSpPr/>
          <p:nvPr/>
        </p:nvSpPr>
        <p:spPr>
          <a:xfrm>
            <a:off x="13430695" y="5540092"/>
            <a:ext cx="4951091" cy="4959706"/>
          </a:xfrm>
          <a:custGeom>
            <a:avLst/>
            <a:gdLst/>
            <a:ahLst/>
            <a:cxnLst/>
            <a:rect l="l" t="t" r="r" b="b"/>
            <a:pathLst>
              <a:path w="6550515" h="6659488">
                <a:moveTo>
                  <a:pt x="0" y="0"/>
                </a:moveTo>
                <a:lnTo>
                  <a:pt x="6550514" y="0"/>
                </a:lnTo>
                <a:lnTo>
                  <a:pt x="6550514" y="6659489"/>
                </a:lnTo>
                <a:lnTo>
                  <a:pt x="0" y="66594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060795D-F056-D26A-9E9F-C1F26FCFB2CD}"/>
              </a:ext>
            </a:extLst>
          </p:cNvPr>
          <p:cNvSpPr txBox="1"/>
          <p:nvPr/>
        </p:nvSpPr>
        <p:spPr>
          <a:xfrm>
            <a:off x="1737502" y="7828090"/>
            <a:ext cx="7406498" cy="872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39"/>
              </a:lnSpc>
              <a:spcBef>
                <a:spcPct val="0"/>
              </a:spcBef>
            </a:pPr>
            <a:endParaRPr lang="en-US" sz="5699" b="1" u="none" strike="noStrike" dirty="0">
              <a:solidFill>
                <a:srgbClr val="FFFFFF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6482F90-C980-8030-2370-F2E3B1C13E55}"/>
              </a:ext>
            </a:extLst>
          </p:cNvPr>
          <p:cNvSpPr txBox="1"/>
          <p:nvPr/>
        </p:nvSpPr>
        <p:spPr>
          <a:xfrm>
            <a:off x="2381759" y="8019945"/>
            <a:ext cx="7952348" cy="762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0"/>
              </a:lnSpc>
            </a:pPr>
            <a:endParaRPr lang="en-US" sz="2500" dirty="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algn="l">
              <a:lnSpc>
                <a:spcPts val="3000"/>
              </a:lnSpc>
            </a:pPr>
            <a:endParaRPr lang="en-US" sz="2500" dirty="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DE2C7878-F75F-9A89-AA8D-AEE256A4F3CE}"/>
              </a:ext>
            </a:extLst>
          </p:cNvPr>
          <p:cNvSpPr txBox="1"/>
          <p:nvPr/>
        </p:nvSpPr>
        <p:spPr>
          <a:xfrm>
            <a:off x="609600" y="571500"/>
            <a:ext cx="6734947" cy="754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5600" dirty="0">
                <a:solidFill>
                  <a:srgbClr val="7ED957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Obligation: </a:t>
            </a:r>
          </a:p>
        </p:txBody>
      </p:sp>
      <p:pic>
        <p:nvPicPr>
          <p:cNvPr id="14" name="صورة 13" descr="صورة تحتوي على نص, الخط, لقطة شاشة, أبيض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8BC9741-2C11-03DF-A800-E203626D1B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33500"/>
            <a:ext cx="14544520" cy="2474706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C3CE064C-53F7-9860-C4D1-D457EC869072}"/>
              </a:ext>
            </a:extLst>
          </p:cNvPr>
          <p:cNvSpPr txBox="1"/>
          <p:nvPr/>
        </p:nvSpPr>
        <p:spPr>
          <a:xfrm>
            <a:off x="956302" y="3865346"/>
            <a:ext cx="11306907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i="1" u="sng" dirty="0">
                <a:solidFill>
                  <a:schemeClr val="bg1">
                    <a:lumMod val="95000"/>
                  </a:schemeClr>
                </a:solidFill>
                <a:latin typeface="One Little Font" panose="020B0604020202020204" charset="0"/>
              </a:rPr>
              <a:t>Which sentence shows present obligation?</a:t>
            </a:r>
          </a:p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One Little Font" panose="020B0604020202020204" charset="0"/>
              </a:rPr>
              <a:t>A:1-</a:t>
            </a:r>
            <a:r>
              <a:rPr lang="en-US" sz="3600" b="1" dirty="0">
                <a:latin typeface="One Little Font" panose="020B0604020202020204" charset="0"/>
              </a:rPr>
              <a:t> I have to clean my room.</a:t>
            </a:r>
          </a:p>
          <a:p>
            <a:r>
              <a:rPr lang="en-US" sz="3600" b="1" dirty="0">
                <a:latin typeface="One Little Font" panose="020B0604020202020204" charset="0"/>
              </a:rPr>
              <a:t> 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One Little Font" panose="020B0604020202020204" charset="0"/>
              </a:rPr>
              <a:t>2-</a:t>
            </a:r>
            <a:r>
              <a:rPr lang="en-US" sz="3600" b="1" dirty="0">
                <a:latin typeface="One Little Font" panose="020B0604020202020204" charset="0"/>
              </a:rPr>
              <a:t> I should clean my room.</a:t>
            </a:r>
          </a:p>
          <a:p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latin typeface="One Little Font" panose="020B0604020202020204" charset="0"/>
              </a:rPr>
              <a:t>3-</a:t>
            </a:r>
            <a:r>
              <a:rPr lang="en-US" sz="3600" b="1" dirty="0">
                <a:latin typeface="One Little Font" panose="020B0604020202020204" charset="0"/>
              </a:rPr>
              <a:t> I will have to clean my room tomorrow.</a:t>
            </a:r>
          </a:p>
          <a:p>
            <a:r>
              <a:rPr lang="en-US" sz="3600" b="1" dirty="0">
                <a:latin typeface="One Little Font" panose="020B0604020202020204" charset="0"/>
              </a:rPr>
              <a:t>B:</a:t>
            </a:r>
          </a:p>
          <a:p>
            <a:endParaRPr lang="en-US" dirty="0"/>
          </a:p>
          <a:p>
            <a:endParaRPr lang="ar-EG" dirty="0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9E24B587-0B7D-BA17-F02A-88EFE11B4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107" y="6448336"/>
            <a:ext cx="833489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ar-EG" sz="3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One Little Font" panose="020B0604020202020204" charset="0"/>
              </a:rPr>
              <a:t>1-</a:t>
            </a:r>
            <a:r>
              <a:rPr kumimoji="0" lang="en-US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She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has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to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study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for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the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test</a:t>
            </a:r>
            <a:r>
              <a:rPr lang="en-GB" altLang="ar-EG" sz="3600" dirty="0">
                <a:latin typeface="One Little Font" panose="020B0604020202020204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ar-EG" altLang="ar-EG" sz="3600" dirty="0">
              <a:latin typeface="One Little Font" panose="020B0604020202020204" charset="0"/>
            </a:endParaRP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3B208FA0-7539-9B13-AF99-580726551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7046167"/>
            <a:ext cx="10363976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ar-EG" sz="36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One Little Font" panose="020B0604020202020204" charset="0"/>
              </a:rPr>
              <a:t>2-</a:t>
            </a:r>
            <a:r>
              <a:rPr kumimoji="0" lang="en-US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She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had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to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study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for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the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test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last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nigh</a:t>
            </a:r>
            <a:r>
              <a:rPr kumimoji="0" lang="en-GB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T</a:t>
            </a:r>
            <a:r>
              <a:rPr lang="en-GB" altLang="ar-EG" sz="3600" dirty="0">
                <a:latin typeface="One Little Font" panose="020B0604020202020204" charset="0"/>
              </a:rPr>
              <a:t>.</a:t>
            </a:r>
            <a:endParaRPr kumimoji="0" lang="ar-EG" altLang="ar-EG" sz="36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One Little Font" panose="020B060402020202020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altLang="ar-EG" sz="3600" dirty="0">
                <a:solidFill>
                  <a:schemeClr val="accent6">
                    <a:lumMod val="50000"/>
                  </a:schemeClr>
                </a:solidFill>
                <a:latin typeface="One Little Font" panose="020B0604020202020204" charset="0"/>
              </a:rPr>
              <a:t>3-</a:t>
            </a:r>
            <a:r>
              <a:rPr lang="en-US" altLang="ar-EG" sz="3600" dirty="0"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She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should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study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for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the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 </a:t>
            </a:r>
            <a:r>
              <a:rPr kumimoji="0" lang="ar-EG" altLang="ar-EG" sz="3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test</a:t>
            </a:r>
            <a:r>
              <a:rPr kumimoji="0" lang="ar-EG" altLang="ar-EG" sz="3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ne Little Font" panose="020B060402020202020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ar-EG" altLang="ar-EG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0BE3B8DA-5146-E658-8631-131804860CA3}"/>
              </a:ext>
            </a:extLst>
          </p:cNvPr>
          <p:cNvSpPr txBox="1"/>
          <p:nvPr/>
        </p:nvSpPr>
        <p:spPr>
          <a:xfrm>
            <a:off x="13430695" y="3054153"/>
            <a:ext cx="6734947" cy="754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5600" dirty="0">
                <a:solidFill>
                  <a:schemeClr val="accent6">
                    <a:lumMod val="50000"/>
                  </a:schemeClr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QUIZ:</a:t>
            </a: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F42FB20A-1158-4231-2D3A-F8C0DB34A2D2}"/>
              </a:ext>
            </a:extLst>
          </p:cNvPr>
          <p:cNvSpPr txBox="1"/>
          <p:nvPr/>
        </p:nvSpPr>
        <p:spPr>
          <a:xfrm>
            <a:off x="6665005" y="4481616"/>
            <a:ext cx="32766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ne Little Font" panose="020B060402020202020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ne Little Font" panose="020B0604020202020204" charset="0"/>
                <a:ea typeface="+mn-ea"/>
                <a:cs typeface="+mn-cs"/>
              </a:rPr>
              <a:t>(CORRECT)</a:t>
            </a:r>
          </a:p>
          <a:p>
            <a:endParaRPr lang="ar-EG" dirty="0"/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23952C2A-3CEF-54AF-CD77-D3E33378CD76}"/>
              </a:ext>
            </a:extLst>
          </p:cNvPr>
          <p:cNvSpPr txBox="1"/>
          <p:nvPr/>
        </p:nvSpPr>
        <p:spPr>
          <a:xfrm>
            <a:off x="9332005" y="6972300"/>
            <a:ext cx="3012395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kumimoji="0" lang="ar-EG" altLang="ar-EG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ne Little Font" panose="020B060402020202020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en-GB" altLang="ar-EG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One Little Font" panose="020B0604020202020204" charset="0"/>
                <a:ea typeface="+mn-ea"/>
                <a:cs typeface="Arial" panose="020B0604020202020204" pitchFamily="34" charset="0"/>
              </a:rPr>
              <a:t>CORRECT)</a:t>
            </a: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072381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886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 dirty="0"/>
          </a:p>
        </p:txBody>
      </p:sp>
      <p:sp>
        <p:nvSpPr>
          <p:cNvPr id="6" name="TextBox 6"/>
          <p:cNvSpPr txBox="1"/>
          <p:nvPr/>
        </p:nvSpPr>
        <p:spPr>
          <a:xfrm>
            <a:off x="7144880" y="5750659"/>
            <a:ext cx="6199212" cy="422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id="13" name="صورة 12" descr="صورة تحتوي على نص, الخط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4946C7B-2A7A-EE86-A6A2-1F39E21F50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38" y="2017710"/>
            <a:ext cx="14860430" cy="4572000"/>
          </a:xfrm>
          <a:prstGeom prst="rect">
            <a:avLst/>
          </a:prstGeom>
        </p:spPr>
      </p:pic>
      <p:sp>
        <p:nvSpPr>
          <p:cNvPr id="11" name="Freeform 7">
            <a:extLst>
              <a:ext uri="{FF2B5EF4-FFF2-40B4-BE49-F238E27FC236}">
                <a16:creationId xmlns:a16="http://schemas.microsoft.com/office/drawing/2014/main" id="{55088237-70D5-EA1F-5EBC-3B7289ACAD50}"/>
              </a:ext>
            </a:extLst>
          </p:cNvPr>
          <p:cNvSpPr/>
          <p:nvPr/>
        </p:nvSpPr>
        <p:spPr>
          <a:xfrm>
            <a:off x="14869754" y="5756674"/>
            <a:ext cx="3037246" cy="4035025"/>
          </a:xfrm>
          <a:custGeom>
            <a:avLst/>
            <a:gdLst/>
            <a:ahLst/>
            <a:cxnLst/>
            <a:rect l="l" t="t" r="r" b="b"/>
            <a:pathLst>
              <a:path w="1116804" h="1669137">
                <a:moveTo>
                  <a:pt x="0" y="0"/>
                </a:moveTo>
                <a:lnTo>
                  <a:pt x="1116805" y="0"/>
                </a:lnTo>
                <a:lnTo>
                  <a:pt x="1116805" y="1669137"/>
                </a:lnTo>
                <a:lnTo>
                  <a:pt x="0" y="166913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pic>
        <p:nvPicPr>
          <p:cNvPr id="14" name="7">
            <a:hlinkClick r:id="" action="ppaction://media"/>
            <a:extLst>
              <a:ext uri="{FF2B5EF4-FFF2-40B4-BE49-F238E27FC236}">
                <a16:creationId xmlns:a16="http://schemas.microsoft.com/office/drawing/2014/main" id="{700D7EA1-84D3-E71D-58DB-B7CA1EDFDB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" y="723900"/>
            <a:ext cx="1193800" cy="1193800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8C81412B-F71A-8DBF-86B8-C149A357ABC2}"/>
              </a:ext>
            </a:extLst>
          </p:cNvPr>
          <p:cNvSpPr txBox="1"/>
          <p:nvPr/>
        </p:nvSpPr>
        <p:spPr>
          <a:xfrm>
            <a:off x="1739900" y="6873870"/>
            <a:ext cx="7747150" cy="1744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839"/>
              </a:lnSpc>
              <a:spcBef>
                <a:spcPct val="0"/>
              </a:spcBef>
            </a:pPr>
            <a:r>
              <a:rPr lang="en-US" sz="5699" b="1" u="none" strike="noStrike" dirty="0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{</a:t>
            </a:r>
            <a:r>
              <a:rPr lang="en-US" sz="5699" b="1" u="none" strike="noStrike" dirty="0" err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Havta</a:t>
            </a:r>
            <a:r>
              <a:rPr lang="en-US" sz="5699" b="1" u="none" strike="noStrike" dirty="0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}</a:t>
            </a:r>
          </a:p>
          <a:p>
            <a:pPr marL="0" lvl="0" indent="0" algn="l">
              <a:lnSpc>
                <a:spcPts val="6839"/>
              </a:lnSpc>
              <a:spcBef>
                <a:spcPct val="0"/>
              </a:spcBef>
            </a:pPr>
            <a:r>
              <a:rPr lang="en-US" sz="5699" b="1" u="none" strike="noStrike" dirty="0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(or) {</a:t>
            </a:r>
            <a:r>
              <a:rPr lang="en-US" sz="5699" b="1" u="none" strike="noStrike" dirty="0" err="1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hafta</a:t>
            </a:r>
            <a:r>
              <a:rPr lang="en-US" sz="5699" b="1" u="none" strike="noStrike" dirty="0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}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57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 dirty="0"/>
          </a:p>
        </p:txBody>
      </p:sp>
      <p:pic>
        <p:nvPicPr>
          <p:cNvPr id="7" name="صورة 6" descr="صورة تحتوي على نص, لقطة شاشة, تلبيس, موقع إلكتروني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0BF469E5-A8B2-74F4-9A62-BF838A9B86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77" y="540881"/>
            <a:ext cx="17084862" cy="8939750"/>
          </a:xfrm>
          <a:prstGeom prst="rect">
            <a:avLst/>
          </a:prstGeom>
        </p:spPr>
      </p:pic>
      <p:sp>
        <p:nvSpPr>
          <p:cNvPr id="5" name="Freeform 5"/>
          <p:cNvSpPr/>
          <p:nvPr/>
        </p:nvSpPr>
        <p:spPr>
          <a:xfrm>
            <a:off x="15468600" y="6972300"/>
            <a:ext cx="1752270" cy="1712844"/>
          </a:xfrm>
          <a:custGeom>
            <a:avLst/>
            <a:gdLst/>
            <a:ahLst/>
            <a:cxnLst/>
            <a:rect l="l" t="t" r="r" b="b"/>
            <a:pathLst>
              <a:path w="1752270" h="1712844">
                <a:moveTo>
                  <a:pt x="0" y="0"/>
                </a:moveTo>
                <a:lnTo>
                  <a:pt x="1752270" y="0"/>
                </a:lnTo>
                <a:lnTo>
                  <a:pt x="1752270" y="1712843"/>
                </a:lnTo>
                <a:lnTo>
                  <a:pt x="0" y="17128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B044247C-F301-6A98-4671-890535F0262F}"/>
              </a:ext>
            </a:extLst>
          </p:cNvPr>
          <p:cNvSpPr txBox="1"/>
          <p:nvPr/>
        </p:nvSpPr>
        <p:spPr>
          <a:xfrm>
            <a:off x="7391400" y="6512458"/>
            <a:ext cx="6324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i="1" dirty="0"/>
              <a:t>she has to do the laundry.</a:t>
            </a:r>
            <a:endParaRPr lang="ar-EG" sz="3600" i="1" dirty="0"/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D9513CF-5B8A-954A-B045-542688B8794E}"/>
              </a:ext>
            </a:extLst>
          </p:cNvPr>
          <p:cNvSpPr txBox="1"/>
          <p:nvPr/>
        </p:nvSpPr>
        <p:spPr>
          <a:xfrm>
            <a:off x="7924800" y="7124700"/>
            <a:ext cx="6172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i="1" dirty="0"/>
              <a:t>she has to wash the dishes.</a:t>
            </a:r>
            <a:endParaRPr lang="ar-EG" sz="3600" i="1" dirty="0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0C33EDC-BB69-7F78-44FE-390D449FDDEE}"/>
              </a:ext>
            </a:extLst>
          </p:cNvPr>
          <p:cNvSpPr txBox="1"/>
          <p:nvPr/>
        </p:nvSpPr>
        <p:spPr>
          <a:xfrm>
            <a:off x="7696200" y="7658100"/>
            <a:ext cx="6172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i="1" dirty="0"/>
              <a:t>he has to mow the lawn.</a:t>
            </a:r>
            <a:endParaRPr lang="ar-EG" sz="3600" i="1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AF728D56-E59A-AD33-0D41-CA0CAFFCE4A4}"/>
              </a:ext>
            </a:extLst>
          </p:cNvPr>
          <p:cNvSpPr txBox="1"/>
          <p:nvPr/>
        </p:nvSpPr>
        <p:spPr>
          <a:xfrm>
            <a:off x="8094160" y="8191500"/>
            <a:ext cx="487278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i="1" dirty="0"/>
              <a:t>he has to babysit.</a:t>
            </a:r>
            <a:endParaRPr lang="ar-EG" sz="3600" i="1" dirty="0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3A61A526-BA41-4360-689E-551855FA77AC}"/>
              </a:ext>
            </a:extLst>
          </p:cNvPr>
          <p:cNvSpPr txBox="1"/>
          <p:nvPr/>
        </p:nvSpPr>
        <p:spPr>
          <a:xfrm>
            <a:off x="6934200" y="8724900"/>
            <a:ext cx="62484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i="1" dirty="0"/>
              <a:t>he has to clean the house.</a:t>
            </a:r>
            <a:endParaRPr lang="ar-EG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D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2400" y="0"/>
            <a:ext cx="1844040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 dirty="0"/>
          </a:p>
        </p:txBody>
      </p:sp>
      <p:sp>
        <p:nvSpPr>
          <p:cNvPr id="5" name="TextBox 5"/>
          <p:cNvSpPr txBox="1"/>
          <p:nvPr/>
        </p:nvSpPr>
        <p:spPr>
          <a:xfrm>
            <a:off x="762000" y="723900"/>
            <a:ext cx="7882508" cy="74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5600" dirty="0">
                <a:solidFill>
                  <a:srgbClr val="7BCFFB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Answers</a:t>
            </a:r>
          </a:p>
        </p:txBody>
      </p:sp>
      <p:pic>
        <p:nvPicPr>
          <p:cNvPr id="13" name="صورة 12" descr="صورة تحتوي على نص, لقطة شاشة, الخط, خط يد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4CDF64A-9F11-0D02-4367-D0B51206DF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33500"/>
            <a:ext cx="17059637" cy="784860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5A3AF881-EE9C-88F7-3079-8E3523D938E3}"/>
              </a:ext>
            </a:extLst>
          </p:cNvPr>
          <p:cNvSpPr/>
          <p:nvPr/>
        </p:nvSpPr>
        <p:spPr>
          <a:xfrm>
            <a:off x="1873140" y="5829301"/>
            <a:ext cx="3994260" cy="3353036"/>
          </a:xfrm>
          <a:custGeom>
            <a:avLst/>
            <a:gdLst/>
            <a:ahLst/>
            <a:cxnLst/>
            <a:rect l="l" t="t" r="r" b="b"/>
            <a:pathLst>
              <a:path w="2026546" h="1669137">
                <a:moveTo>
                  <a:pt x="0" y="0"/>
                </a:moveTo>
                <a:lnTo>
                  <a:pt x="2026546" y="0"/>
                </a:lnTo>
                <a:lnTo>
                  <a:pt x="2026546" y="1669137"/>
                </a:lnTo>
                <a:lnTo>
                  <a:pt x="0" y="166913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AABF1E-57D9-F25E-A5FF-B9E6C8A01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CD5CB93-DB19-C6AD-881D-DB3D2539C30C}"/>
              </a:ext>
            </a:extLst>
          </p:cNvPr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014AEFFF-108C-E8F5-1BCA-94C07E325BC0}"/>
              </a:ext>
            </a:extLst>
          </p:cNvPr>
          <p:cNvSpPr txBox="1"/>
          <p:nvPr/>
        </p:nvSpPr>
        <p:spPr>
          <a:xfrm>
            <a:off x="990600" y="1209992"/>
            <a:ext cx="7882508" cy="754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5600" dirty="0">
                <a:solidFill>
                  <a:srgbClr val="7BCFFB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Listen and match:</a:t>
            </a:r>
          </a:p>
        </p:txBody>
      </p:sp>
      <p:pic>
        <p:nvPicPr>
          <p:cNvPr id="9" name="صورة 8" descr="صورة تحتوي على نص, الخط, لقطة شاشة, الجبر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1241C16-B7AB-34CE-05D5-23BAE32214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344222"/>
            <a:ext cx="14169183" cy="5598556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50DA8168-1B71-1949-1BD7-E0B626761496}"/>
              </a:ext>
            </a:extLst>
          </p:cNvPr>
          <p:cNvSpPr/>
          <p:nvPr/>
        </p:nvSpPr>
        <p:spPr>
          <a:xfrm>
            <a:off x="13868400" y="4076700"/>
            <a:ext cx="4572000" cy="5598556"/>
          </a:xfrm>
          <a:custGeom>
            <a:avLst/>
            <a:gdLst/>
            <a:ahLst/>
            <a:cxnLst/>
            <a:rect l="l" t="t" r="r" b="b"/>
            <a:pathLst>
              <a:path w="4363375" h="6049740">
                <a:moveTo>
                  <a:pt x="0" y="0"/>
                </a:moveTo>
                <a:lnTo>
                  <a:pt x="4363375" y="0"/>
                </a:lnTo>
                <a:lnTo>
                  <a:pt x="4363375" y="6049740"/>
                </a:lnTo>
                <a:lnTo>
                  <a:pt x="0" y="604974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pic>
        <p:nvPicPr>
          <p:cNvPr id="10" name="6">
            <a:hlinkClick r:id="" action="ppaction://media"/>
            <a:extLst>
              <a:ext uri="{FF2B5EF4-FFF2-40B4-BE49-F238E27FC236}">
                <a16:creationId xmlns:a16="http://schemas.microsoft.com/office/drawing/2014/main" id="{91A23128-5AF8-BF92-C129-36B7EC65C4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934200" y="901700"/>
            <a:ext cx="1117600" cy="1117600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3AB7480-33AC-97CB-D50B-ADB919D66C22}"/>
              </a:ext>
            </a:extLst>
          </p:cNvPr>
          <p:cNvSpPr txBox="1"/>
          <p:nvPr/>
        </p:nvSpPr>
        <p:spPr>
          <a:xfrm>
            <a:off x="2514600" y="4914900"/>
            <a:ext cx="5334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/>
              <a:t>d</a:t>
            </a:r>
            <a:endParaRPr lang="ar-EG" sz="3200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BCB2DA13-4766-E0BB-69C6-9DAE1FF89FB6}"/>
              </a:ext>
            </a:extLst>
          </p:cNvPr>
          <p:cNvSpPr txBox="1"/>
          <p:nvPr/>
        </p:nvSpPr>
        <p:spPr>
          <a:xfrm>
            <a:off x="2514600" y="5517722"/>
            <a:ext cx="76601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dirty="0"/>
              <a:t>a</a:t>
            </a:r>
            <a:endParaRPr lang="ar-EG" sz="3600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3EC91062-68FC-4D96-19F6-978467626592}"/>
              </a:ext>
            </a:extLst>
          </p:cNvPr>
          <p:cNvSpPr txBox="1"/>
          <p:nvPr/>
        </p:nvSpPr>
        <p:spPr>
          <a:xfrm>
            <a:off x="2514600" y="6165809"/>
            <a:ext cx="99461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dirty="0"/>
              <a:t>c</a:t>
            </a:r>
            <a:endParaRPr lang="ar-EG" sz="3600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208D1F28-9C85-79B3-374C-8FA1782C3E1B}"/>
              </a:ext>
            </a:extLst>
          </p:cNvPr>
          <p:cNvSpPr txBox="1"/>
          <p:nvPr/>
        </p:nvSpPr>
        <p:spPr>
          <a:xfrm>
            <a:off x="2506822" y="6863209"/>
            <a:ext cx="918417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dirty="0"/>
              <a:t>b</a:t>
            </a:r>
            <a:endParaRPr lang="ar-EG" sz="3600" dirty="0"/>
          </a:p>
        </p:txBody>
      </p:sp>
    </p:spTree>
    <p:extLst>
      <p:ext uri="{BB962C8B-B14F-4D97-AF65-F5344CB8AC3E}">
        <p14:creationId xmlns:p14="http://schemas.microsoft.com/office/powerpoint/2010/main" val="331726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7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657" y="0"/>
            <a:ext cx="1811106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 dirty="0"/>
          </a:p>
        </p:txBody>
      </p:sp>
      <p:sp>
        <p:nvSpPr>
          <p:cNvPr id="3" name="Freeform 3"/>
          <p:cNvSpPr/>
          <p:nvPr/>
        </p:nvSpPr>
        <p:spPr>
          <a:xfrm>
            <a:off x="176940" y="3439916"/>
            <a:ext cx="6884637" cy="6847084"/>
          </a:xfrm>
          <a:custGeom>
            <a:avLst/>
            <a:gdLst/>
            <a:ahLst/>
            <a:cxnLst/>
            <a:rect l="l" t="t" r="r" b="b"/>
            <a:pathLst>
              <a:path w="6884637" h="6847084">
                <a:moveTo>
                  <a:pt x="0" y="0"/>
                </a:moveTo>
                <a:lnTo>
                  <a:pt x="6884637" y="0"/>
                </a:lnTo>
                <a:lnTo>
                  <a:pt x="6884637" y="6847084"/>
                </a:lnTo>
                <a:lnTo>
                  <a:pt x="0" y="68470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4" name="TextBox 4"/>
          <p:cNvSpPr txBox="1"/>
          <p:nvPr/>
        </p:nvSpPr>
        <p:spPr>
          <a:xfrm>
            <a:off x="5105400" y="3439916"/>
            <a:ext cx="8062935" cy="815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7200" dirty="0">
                <a:solidFill>
                  <a:srgbClr val="7BCFFB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See you next time.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019800" y="2190561"/>
            <a:ext cx="9671890" cy="11492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4560"/>
              </a:lnSpc>
            </a:pPr>
            <a:r>
              <a:rPr lang="en-US" sz="8000" b="1" dirty="0">
                <a:solidFill>
                  <a:srgbClr val="7ED957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You did it !</a:t>
            </a:r>
          </a:p>
          <a:p>
            <a:pPr marL="0" lvl="0" indent="0" algn="l">
              <a:lnSpc>
                <a:spcPts val="4560"/>
              </a:lnSpc>
            </a:pPr>
            <a:endParaRPr lang="en-US" sz="3800" b="1" dirty="0">
              <a:solidFill>
                <a:srgbClr val="7ED957"/>
              </a:solidFill>
              <a:latin typeface="Quicksand Bold"/>
              <a:ea typeface="Quicksand Bold"/>
              <a:cs typeface="Quicksand Bold"/>
              <a:sym typeface="Quicksand Bold"/>
            </a:endParaRP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AC3DA46D-AAF5-327B-70DE-7BEB0D41A57A}"/>
              </a:ext>
            </a:extLst>
          </p:cNvPr>
          <p:cNvSpPr txBox="1"/>
          <p:nvPr/>
        </p:nvSpPr>
        <p:spPr>
          <a:xfrm>
            <a:off x="5525633" y="5466899"/>
            <a:ext cx="8062935" cy="815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7200" dirty="0">
                <a:solidFill>
                  <a:schemeClr val="accent6">
                    <a:lumMod val="50000"/>
                  </a:schemeClr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Thanks for watching</a:t>
            </a:r>
          </a:p>
        </p:txBody>
      </p:sp>
      <p:pic>
        <p:nvPicPr>
          <p:cNvPr id="11" name="رسم 10" descr="قلب مع تعبئة خالصة">
            <a:extLst>
              <a:ext uri="{FF2B5EF4-FFF2-40B4-BE49-F238E27FC236}">
                <a16:creationId xmlns:a16="http://schemas.microsoft.com/office/drawing/2014/main" id="{D82C6030-9AB7-EE2E-E259-936F99CA5A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177837" y="5210716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51263" y="0"/>
            <a:ext cx="18440400" cy="101346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5" name="TextBox 5"/>
          <p:cNvSpPr txBox="1"/>
          <p:nvPr/>
        </p:nvSpPr>
        <p:spPr>
          <a:xfrm>
            <a:off x="11948946" y="636196"/>
            <a:ext cx="7904706" cy="88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99"/>
              </a:lnSpc>
            </a:pPr>
            <a:r>
              <a:rPr lang="en-US" sz="6083" b="1" dirty="0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386701" y="7084129"/>
            <a:ext cx="6187216" cy="929256"/>
            <a:chOff x="0" y="-28575"/>
            <a:chExt cx="8249621" cy="1239008"/>
          </a:xfrm>
        </p:grpSpPr>
        <p:sp>
          <p:nvSpPr>
            <p:cNvPr id="8" name="TextBox 8"/>
            <p:cNvSpPr txBox="1"/>
            <p:nvPr/>
          </p:nvSpPr>
          <p:spPr>
            <a:xfrm>
              <a:off x="0" y="659000"/>
              <a:ext cx="8249621" cy="5514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endParaRPr lang="en-US" sz="2499" dirty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8249621" cy="532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9"/>
                </a:lnSpc>
                <a:spcBef>
                  <a:spcPct val="0"/>
                </a:spcBef>
              </a:pPr>
              <a:endParaRPr lang="en-US" sz="2499" b="1" u="sng" dirty="0">
                <a:solidFill>
                  <a:srgbClr val="F8EDDF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</p:txBody>
        </p:sp>
      </p:grpSp>
      <p:pic>
        <p:nvPicPr>
          <p:cNvPr id="11" name="صورة 10" descr="صورة تحتوي على نص, الوجه الإنساني, سباحة, تلبيس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9BA1F72F-2E4F-E346-3FB7-85DEDD8B01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47765"/>
            <a:ext cx="14262995" cy="9439069"/>
          </a:xfrm>
          <a:prstGeom prst="rect">
            <a:avLst/>
          </a:prstGeom>
        </p:spPr>
      </p:pic>
      <p:sp>
        <p:nvSpPr>
          <p:cNvPr id="13" name="مستطيل 12">
            <a:extLst>
              <a:ext uri="{FF2B5EF4-FFF2-40B4-BE49-F238E27FC236}">
                <a16:creationId xmlns:a16="http://schemas.microsoft.com/office/drawing/2014/main" id="{B48646A4-84B0-D063-B214-996DBAE28514}"/>
              </a:ext>
            </a:extLst>
          </p:cNvPr>
          <p:cNvSpPr/>
          <p:nvPr/>
        </p:nvSpPr>
        <p:spPr>
          <a:xfrm>
            <a:off x="555109" y="724824"/>
            <a:ext cx="6973717" cy="1121572"/>
          </a:xfrm>
          <a:prstGeom prst="rect">
            <a:avLst/>
          </a:prstGeom>
          <a:solidFill>
            <a:srgbClr val="6DBF5D"/>
          </a:solidFill>
          <a:ln>
            <a:solidFill>
              <a:srgbClr val="6DBF5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EG" dirty="0"/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10E6DD59-7867-4FF3-2C15-990F43191B95}"/>
              </a:ext>
            </a:extLst>
          </p:cNvPr>
          <p:cNvSpPr txBox="1"/>
          <p:nvPr/>
        </p:nvSpPr>
        <p:spPr>
          <a:xfrm>
            <a:off x="1922466" y="1285610"/>
            <a:ext cx="7162800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>
              <a:lnSpc>
                <a:spcPts val="5600"/>
              </a:lnSpc>
            </a:pPr>
            <a:r>
              <a:rPr lang="en-US" sz="6000" dirty="0">
                <a:solidFill>
                  <a:schemeClr val="bg1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New Vocabulary!</a:t>
            </a:r>
            <a:endParaRPr lang="en-US" dirty="0">
              <a:solidFill>
                <a:schemeClr val="bg1"/>
              </a:solidFill>
              <a:latin typeface="One Little Font"/>
              <a:ea typeface="One Little Font"/>
              <a:cs typeface="One Little Font"/>
              <a:sym typeface="One Little Font"/>
            </a:endParaRPr>
          </a:p>
        </p:txBody>
      </p:sp>
      <p:pic>
        <p:nvPicPr>
          <p:cNvPr id="15" name="1">
            <a:hlinkClick r:id="" action="ppaction://media"/>
            <a:extLst>
              <a:ext uri="{FF2B5EF4-FFF2-40B4-BE49-F238E27FC236}">
                <a16:creationId xmlns:a16="http://schemas.microsoft.com/office/drawing/2014/main" id="{0CEB4A8E-5580-9768-6919-531E1BF8E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60692" y="1237676"/>
            <a:ext cx="861774" cy="861774"/>
          </a:xfrm>
          <a:prstGeom prst="rect">
            <a:avLst/>
          </a:prstGeom>
        </p:spPr>
      </p:pic>
      <p:sp>
        <p:nvSpPr>
          <p:cNvPr id="16" name="Freeform 6">
            <a:extLst>
              <a:ext uri="{FF2B5EF4-FFF2-40B4-BE49-F238E27FC236}">
                <a16:creationId xmlns:a16="http://schemas.microsoft.com/office/drawing/2014/main" id="{51FEA4A5-8287-9D98-96DD-EC9CD23224BA}"/>
              </a:ext>
            </a:extLst>
          </p:cNvPr>
          <p:cNvSpPr/>
          <p:nvPr/>
        </p:nvSpPr>
        <p:spPr>
          <a:xfrm>
            <a:off x="14099259" y="4669524"/>
            <a:ext cx="3807741" cy="5117310"/>
          </a:xfrm>
          <a:custGeom>
            <a:avLst/>
            <a:gdLst/>
            <a:ahLst/>
            <a:cxnLst/>
            <a:rect l="l" t="t" r="r" b="b"/>
            <a:pathLst>
              <a:path w="1159292" h="1669137">
                <a:moveTo>
                  <a:pt x="0" y="0"/>
                </a:moveTo>
                <a:lnTo>
                  <a:pt x="1159292" y="0"/>
                </a:lnTo>
                <a:lnTo>
                  <a:pt x="1159292" y="1669137"/>
                </a:lnTo>
                <a:lnTo>
                  <a:pt x="0" y="166913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4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B81EB-9B2A-4A22-553D-73768AC89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BB22F4-9997-B7C5-E14C-846DBEF280F1}"/>
              </a:ext>
            </a:extLst>
          </p:cNvPr>
          <p:cNvSpPr/>
          <p:nvPr/>
        </p:nvSpPr>
        <p:spPr>
          <a:xfrm>
            <a:off x="-151263" y="0"/>
            <a:ext cx="18440400" cy="101346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52232B2-70AF-1547-CA5D-25E27EC49830}"/>
              </a:ext>
            </a:extLst>
          </p:cNvPr>
          <p:cNvGrpSpPr/>
          <p:nvPr/>
        </p:nvGrpSpPr>
        <p:grpSpPr>
          <a:xfrm>
            <a:off x="2386701" y="7084129"/>
            <a:ext cx="6187216" cy="929256"/>
            <a:chOff x="0" y="-28575"/>
            <a:chExt cx="8249621" cy="1239008"/>
          </a:xfrm>
        </p:grpSpPr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C0028C6-5096-FB32-2415-E4D05B162D54}"/>
                </a:ext>
              </a:extLst>
            </p:cNvPr>
            <p:cNvSpPr txBox="1"/>
            <p:nvPr/>
          </p:nvSpPr>
          <p:spPr>
            <a:xfrm>
              <a:off x="0" y="659000"/>
              <a:ext cx="8249621" cy="5514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99"/>
                </a:lnSpc>
              </a:pPr>
              <a:endParaRPr lang="en-US" sz="2499" dirty="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C6BA2480-AC2A-4234-80EA-E59A896CD8C3}"/>
                </a:ext>
              </a:extLst>
            </p:cNvPr>
            <p:cNvSpPr txBox="1"/>
            <p:nvPr/>
          </p:nvSpPr>
          <p:spPr>
            <a:xfrm>
              <a:off x="0" y="-28575"/>
              <a:ext cx="8249621" cy="532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249"/>
                </a:lnSpc>
                <a:spcBef>
                  <a:spcPct val="0"/>
                </a:spcBef>
              </a:pPr>
              <a:endParaRPr lang="en-US" sz="2499" b="1" u="sng" dirty="0">
                <a:solidFill>
                  <a:srgbClr val="F8EDDF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</p:txBody>
        </p:sp>
      </p:grpSp>
      <p:pic>
        <p:nvPicPr>
          <p:cNvPr id="6" name="صورة 5" descr="صورة تحتوي على تلبيس, رجل, صبي, الأحذي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F64BAE6-6110-DE12-8A15-245ED30DEA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5859"/>
            <a:ext cx="14935201" cy="9247602"/>
          </a:xfrm>
          <a:prstGeom prst="rect">
            <a:avLst/>
          </a:prstGeom>
        </p:spPr>
      </p:pic>
      <p:sp>
        <p:nvSpPr>
          <p:cNvPr id="3" name="Freeform 3">
            <a:extLst>
              <a:ext uri="{FF2B5EF4-FFF2-40B4-BE49-F238E27FC236}">
                <a16:creationId xmlns:a16="http://schemas.microsoft.com/office/drawing/2014/main" id="{DE56121A-D651-B031-9CD9-1CF55CDC505A}"/>
              </a:ext>
            </a:extLst>
          </p:cNvPr>
          <p:cNvSpPr/>
          <p:nvPr/>
        </p:nvSpPr>
        <p:spPr>
          <a:xfrm>
            <a:off x="13881836" y="3676524"/>
            <a:ext cx="4790320" cy="6792707"/>
          </a:xfrm>
          <a:custGeom>
            <a:avLst/>
            <a:gdLst/>
            <a:ahLst/>
            <a:cxnLst/>
            <a:rect l="l" t="t" r="r" b="b"/>
            <a:pathLst>
              <a:path w="7865510" h="10374174">
                <a:moveTo>
                  <a:pt x="0" y="0"/>
                </a:moveTo>
                <a:lnTo>
                  <a:pt x="7865510" y="0"/>
                </a:lnTo>
                <a:lnTo>
                  <a:pt x="7865510" y="10374174"/>
                </a:lnTo>
                <a:lnTo>
                  <a:pt x="0" y="1037417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id="{60F50D9D-BB41-4A3A-2C45-751B707F85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14400" y="1409700"/>
            <a:ext cx="965200" cy="96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0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D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14300" y="0"/>
            <a:ext cx="18516600" cy="10172699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pic>
        <p:nvPicPr>
          <p:cNvPr id="9" name="صورة 8" descr="صورة تحتوي على تلبيس, شخص, في الخارج, لقطة شاش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A33A60E2-3A3F-1568-D5CA-6D17487920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46" y="342900"/>
            <a:ext cx="17403354" cy="9203655"/>
          </a:xfrm>
          <a:prstGeom prst="rect">
            <a:avLst/>
          </a:prstGeom>
        </p:spPr>
      </p:pic>
      <p:pic>
        <p:nvPicPr>
          <p:cNvPr id="3" name="3">
            <a:hlinkClick r:id="" action="ppaction://media"/>
            <a:extLst>
              <a:ext uri="{FF2B5EF4-FFF2-40B4-BE49-F238E27FC236}">
                <a16:creationId xmlns:a16="http://schemas.microsoft.com/office/drawing/2014/main" id="{69E43E27-6471-1968-3105-03BA67CBE2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78971" y="7581900"/>
            <a:ext cx="802105" cy="802105"/>
          </a:xfrm>
          <a:prstGeom prst="rect">
            <a:avLst/>
          </a:prstGeom>
        </p:spPr>
      </p:pic>
      <p:pic>
        <p:nvPicPr>
          <p:cNvPr id="4" name="4">
            <a:hlinkClick r:id="" action="ppaction://media"/>
            <a:extLst>
              <a:ext uri="{FF2B5EF4-FFF2-40B4-BE49-F238E27FC236}">
                <a16:creationId xmlns:a16="http://schemas.microsoft.com/office/drawing/2014/main" id="{2BC46FC6-F5E1-E1F2-844E-1073377A9DA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535400" y="7581900"/>
            <a:ext cx="802105" cy="8021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2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D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54309" y="0"/>
            <a:ext cx="17979382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7" name="Freeform 7"/>
          <p:cNvSpPr/>
          <p:nvPr/>
        </p:nvSpPr>
        <p:spPr>
          <a:xfrm>
            <a:off x="11583176" y="4053318"/>
            <a:ext cx="6550515" cy="6659488"/>
          </a:xfrm>
          <a:custGeom>
            <a:avLst/>
            <a:gdLst/>
            <a:ahLst/>
            <a:cxnLst/>
            <a:rect l="l" t="t" r="r" b="b"/>
            <a:pathLst>
              <a:path w="6550515" h="6659488">
                <a:moveTo>
                  <a:pt x="0" y="0"/>
                </a:moveTo>
                <a:lnTo>
                  <a:pt x="6550514" y="0"/>
                </a:lnTo>
                <a:lnTo>
                  <a:pt x="6550514" y="6659489"/>
                </a:lnTo>
                <a:lnTo>
                  <a:pt x="0" y="66594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pic>
        <p:nvPicPr>
          <p:cNvPr id="12" name="صورة 11" descr="صورة تحتوي على نص, لقطة شاشة, الخط, المستند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CF14769-B8DF-044C-008D-A632507149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34" y="534703"/>
            <a:ext cx="8839200" cy="9217593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C9FD2861-60FE-C1D4-9529-B77B53505853}"/>
              </a:ext>
            </a:extLst>
          </p:cNvPr>
          <p:cNvSpPr txBox="1"/>
          <p:nvPr/>
        </p:nvSpPr>
        <p:spPr>
          <a:xfrm>
            <a:off x="1905000" y="5372100"/>
            <a:ext cx="16002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cs typeface="+mj-cs"/>
              </a:rPr>
              <a:t>Yes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EE27744-486A-A5E1-D6CE-5161AECA00E6}"/>
              </a:ext>
            </a:extLst>
          </p:cNvPr>
          <p:cNvSpPr txBox="1"/>
          <p:nvPr/>
        </p:nvSpPr>
        <p:spPr>
          <a:xfrm>
            <a:off x="1981200" y="4649569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</a:rPr>
              <a:t>No</a:t>
            </a:r>
            <a:endParaRPr lang="ar-EG" sz="3600" b="1" i="1" dirty="0">
              <a:solidFill>
                <a:schemeClr val="accent6">
                  <a:lumMod val="50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1412CB07-3627-FBF7-EA1B-11D1F779C783}"/>
              </a:ext>
            </a:extLst>
          </p:cNvPr>
          <p:cNvSpPr txBox="1"/>
          <p:nvPr/>
        </p:nvSpPr>
        <p:spPr>
          <a:xfrm>
            <a:off x="1828800" y="6896100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i="1" dirty="0">
                <a:solidFill>
                  <a:schemeClr val="accent6">
                    <a:lumMod val="50000"/>
                  </a:schemeClr>
                </a:solidFill>
                <a:latin typeface="Calibri"/>
              </a:rPr>
              <a:t> Y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</a:rPr>
              <a:t>es</a:t>
            </a:r>
            <a:endParaRPr kumimoji="0" lang="ar-EG" sz="36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  <a:cs typeface="Times New Roman" panose="02020603050405020304" pitchFamily="18" charset="0"/>
            </a:endParaRPr>
          </a:p>
        </p:txBody>
      </p:sp>
      <p:sp>
        <p:nvSpPr>
          <p:cNvPr id="26" name="مربع نص 25">
            <a:extLst>
              <a:ext uri="{FF2B5EF4-FFF2-40B4-BE49-F238E27FC236}">
                <a16:creationId xmlns:a16="http://schemas.microsoft.com/office/drawing/2014/main" id="{AC995768-5F2E-957D-7F90-29F433FC6FC3}"/>
              </a:ext>
            </a:extLst>
          </p:cNvPr>
          <p:cNvSpPr txBox="1"/>
          <p:nvPr/>
        </p:nvSpPr>
        <p:spPr>
          <a:xfrm>
            <a:off x="1981200" y="7647356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</a:rPr>
              <a:t>No</a:t>
            </a:r>
            <a:endParaRPr kumimoji="0" lang="ar-EG" sz="36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0" name="مربع نص 29">
            <a:extLst>
              <a:ext uri="{FF2B5EF4-FFF2-40B4-BE49-F238E27FC236}">
                <a16:creationId xmlns:a16="http://schemas.microsoft.com/office/drawing/2014/main" id="{7E986BEF-CBB2-C69F-5D70-34A0A67759AD}"/>
              </a:ext>
            </a:extLst>
          </p:cNvPr>
          <p:cNvSpPr txBox="1"/>
          <p:nvPr/>
        </p:nvSpPr>
        <p:spPr>
          <a:xfrm>
            <a:off x="1981200" y="8383369"/>
            <a:ext cx="914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/>
                <a:ea typeface="+mn-ea"/>
              </a:rPr>
              <a:t>No</a:t>
            </a:r>
            <a:endParaRPr kumimoji="0" lang="ar-EG" sz="36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76200" y="28028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4" name="TextBox 4"/>
          <p:cNvSpPr txBox="1"/>
          <p:nvPr/>
        </p:nvSpPr>
        <p:spPr>
          <a:xfrm>
            <a:off x="1143000" y="977643"/>
            <a:ext cx="7309975" cy="7540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5600" dirty="0">
                <a:solidFill>
                  <a:srgbClr val="7BCFFB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Focus on the underlined:</a:t>
            </a:r>
          </a:p>
        </p:txBody>
      </p:sp>
      <p:sp>
        <p:nvSpPr>
          <p:cNvPr id="5" name="Freeform 5"/>
          <p:cNvSpPr/>
          <p:nvPr/>
        </p:nvSpPr>
        <p:spPr>
          <a:xfrm>
            <a:off x="12737608" y="1126872"/>
            <a:ext cx="3859578" cy="3276667"/>
          </a:xfrm>
          <a:custGeom>
            <a:avLst/>
            <a:gdLst/>
            <a:ahLst/>
            <a:cxnLst/>
            <a:rect l="l" t="t" r="r" b="b"/>
            <a:pathLst>
              <a:path w="5100422" h="4928283">
                <a:moveTo>
                  <a:pt x="0" y="0"/>
                </a:moveTo>
                <a:lnTo>
                  <a:pt x="5100422" y="0"/>
                </a:lnTo>
                <a:lnTo>
                  <a:pt x="5100422" y="4928283"/>
                </a:lnTo>
                <a:lnTo>
                  <a:pt x="0" y="492828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pic>
        <p:nvPicPr>
          <p:cNvPr id="7" name="صورة 6" descr="صورة تحتوي على نص, لقطة شاشة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BABB0B66-9361-6E40-989C-7A0A5327E98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725" y="4430753"/>
            <a:ext cx="7943675" cy="4495800"/>
          </a:xfrm>
          <a:prstGeom prst="rect">
            <a:avLst/>
          </a:prstGeom>
        </p:spPr>
      </p:pic>
      <p:pic>
        <p:nvPicPr>
          <p:cNvPr id="9" name="صورة 8" descr="صورة تحتوي على نص, لقطة شاشة, الخط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354F9386-AB08-5832-BD6F-8ABE1EE6C31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69573"/>
            <a:ext cx="8915400" cy="6794855"/>
          </a:xfrm>
          <a:prstGeom prst="rect">
            <a:avLst/>
          </a:prstGeom>
        </p:spPr>
      </p:pic>
      <p:pic>
        <p:nvPicPr>
          <p:cNvPr id="10" name="5">
            <a:hlinkClick r:id="" action="ppaction://media"/>
            <a:extLst>
              <a:ext uri="{FF2B5EF4-FFF2-40B4-BE49-F238E27FC236}">
                <a16:creationId xmlns:a16="http://schemas.microsoft.com/office/drawing/2014/main" id="{0C7C3B2F-A5DA-E7C1-04CB-CBB21A5256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52975" y="822572"/>
            <a:ext cx="889000" cy="88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4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D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4" name="TextBox 4"/>
          <p:cNvSpPr txBox="1"/>
          <p:nvPr/>
        </p:nvSpPr>
        <p:spPr>
          <a:xfrm rot="-130486">
            <a:off x="1459046" y="797928"/>
            <a:ext cx="7882508" cy="74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5600" dirty="0">
                <a:solidFill>
                  <a:srgbClr val="7BCFFB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Objective Case</a:t>
            </a:r>
          </a:p>
        </p:txBody>
      </p:sp>
      <p:pic>
        <p:nvPicPr>
          <p:cNvPr id="9" name="صورة 8" descr="صورة تحتوي على نص, لقطة شاشة, الخط, المستند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9424E55-4A5B-B7DF-EA95-F197084047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34" y="1409700"/>
            <a:ext cx="17141366" cy="5721719"/>
          </a:xfrm>
          <a:prstGeom prst="rect">
            <a:avLst/>
          </a:prstGeom>
        </p:spPr>
      </p:pic>
      <p:sp>
        <p:nvSpPr>
          <p:cNvPr id="3" name="Freeform 3"/>
          <p:cNvSpPr/>
          <p:nvPr/>
        </p:nvSpPr>
        <p:spPr>
          <a:xfrm>
            <a:off x="14742552" y="4106549"/>
            <a:ext cx="4363375" cy="6049740"/>
          </a:xfrm>
          <a:custGeom>
            <a:avLst/>
            <a:gdLst/>
            <a:ahLst/>
            <a:cxnLst/>
            <a:rect l="l" t="t" r="r" b="b"/>
            <a:pathLst>
              <a:path w="4363375" h="6049740">
                <a:moveTo>
                  <a:pt x="0" y="0"/>
                </a:moveTo>
                <a:lnTo>
                  <a:pt x="4363375" y="0"/>
                </a:lnTo>
                <a:lnTo>
                  <a:pt x="4363375" y="6049740"/>
                </a:lnTo>
                <a:lnTo>
                  <a:pt x="0" y="60497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pic>
        <p:nvPicPr>
          <p:cNvPr id="11" name="صورة 10">
            <a:extLst>
              <a:ext uri="{FF2B5EF4-FFF2-40B4-BE49-F238E27FC236}">
                <a16:creationId xmlns:a16="http://schemas.microsoft.com/office/drawing/2014/main" id="{1DA6434A-484C-CEB1-4711-E4054FCD01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7299436"/>
            <a:ext cx="14401800" cy="2111264"/>
          </a:xfrm>
          <a:prstGeom prst="rect">
            <a:avLst/>
          </a:prstGeom>
        </p:spPr>
      </p:pic>
      <p:cxnSp>
        <p:nvCxnSpPr>
          <p:cNvPr id="13" name="رابط مستقيم 12">
            <a:extLst>
              <a:ext uri="{FF2B5EF4-FFF2-40B4-BE49-F238E27FC236}">
                <a16:creationId xmlns:a16="http://schemas.microsoft.com/office/drawing/2014/main" id="{42A94151-2D7E-AB50-D21A-FA14C6A08DF0}"/>
              </a:ext>
            </a:extLst>
          </p:cNvPr>
          <p:cNvCxnSpPr/>
          <p:nvPr/>
        </p:nvCxnSpPr>
        <p:spPr>
          <a:xfrm>
            <a:off x="14401800" y="8724900"/>
            <a:ext cx="685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رابط مستقيم 13">
            <a:extLst>
              <a:ext uri="{FF2B5EF4-FFF2-40B4-BE49-F238E27FC236}">
                <a16:creationId xmlns:a16="http://schemas.microsoft.com/office/drawing/2014/main" id="{A9870A6D-DC69-620A-EAF1-C2947BF4A48C}"/>
              </a:ext>
            </a:extLst>
          </p:cNvPr>
          <p:cNvCxnSpPr/>
          <p:nvPr/>
        </p:nvCxnSpPr>
        <p:spPr>
          <a:xfrm>
            <a:off x="1485900" y="9182100"/>
            <a:ext cx="685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رابط مستقيم 14">
            <a:extLst>
              <a:ext uri="{FF2B5EF4-FFF2-40B4-BE49-F238E27FC236}">
                <a16:creationId xmlns:a16="http://schemas.microsoft.com/office/drawing/2014/main" id="{9A3E6DE6-5788-9ADF-7193-11424CFE8B65}"/>
              </a:ext>
            </a:extLst>
          </p:cNvPr>
          <p:cNvCxnSpPr>
            <a:cxnSpLocks/>
          </p:cNvCxnSpPr>
          <p:nvPr/>
        </p:nvCxnSpPr>
        <p:spPr>
          <a:xfrm>
            <a:off x="1828800" y="8674768"/>
            <a:ext cx="1905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رابط مستقيم 17">
            <a:extLst>
              <a:ext uri="{FF2B5EF4-FFF2-40B4-BE49-F238E27FC236}">
                <a16:creationId xmlns:a16="http://schemas.microsoft.com/office/drawing/2014/main" id="{2654486A-44BD-FEB9-7EE8-7EB864981951}"/>
              </a:ext>
            </a:extLst>
          </p:cNvPr>
          <p:cNvCxnSpPr>
            <a:cxnSpLocks/>
          </p:cNvCxnSpPr>
          <p:nvPr/>
        </p:nvCxnSpPr>
        <p:spPr>
          <a:xfrm>
            <a:off x="2438400" y="9188116"/>
            <a:ext cx="41148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C88F64D0-8F99-9F7B-5B87-C1C2F27A88FC}"/>
              </a:ext>
            </a:extLst>
          </p:cNvPr>
          <p:cNvCxnSpPr>
            <a:cxnSpLocks/>
          </p:cNvCxnSpPr>
          <p:nvPr/>
        </p:nvCxnSpPr>
        <p:spPr>
          <a:xfrm>
            <a:off x="7162800" y="9182100"/>
            <a:ext cx="21900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BE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2005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 dirty="0"/>
          </a:p>
        </p:txBody>
      </p:sp>
      <p:sp>
        <p:nvSpPr>
          <p:cNvPr id="3" name="TextBox 3"/>
          <p:cNvSpPr txBox="1"/>
          <p:nvPr/>
        </p:nvSpPr>
        <p:spPr>
          <a:xfrm>
            <a:off x="1647886" y="845203"/>
            <a:ext cx="7882508" cy="742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5600" dirty="0">
                <a:solidFill>
                  <a:srgbClr val="7BCFFB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Let's Think</a:t>
            </a:r>
          </a:p>
        </p:txBody>
      </p:sp>
      <p:sp>
        <p:nvSpPr>
          <p:cNvPr id="6" name="Freeform 6"/>
          <p:cNvSpPr/>
          <p:nvPr/>
        </p:nvSpPr>
        <p:spPr>
          <a:xfrm flipH="1">
            <a:off x="13216060" y="4284734"/>
            <a:ext cx="5077383" cy="6179042"/>
          </a:xfrm>
          <a:custGeom>
            <a:avLst/>
            <a:gdLst/>
            <a:ahLst/>
            <a:cxnLst/>
            <a:rect l="l" t="t" r="r" b="b"/>
            <a:pathLst>
              <a:path w="6298332" h="7749626">
                <a:moveTo>
                  <a:pt x="6298333" y="0"/>
                </a:moveTo>
                <a:lnTo>
                  <a:pt x="0" y="0"/>
                </a:lnTo>
                <a:lnTo>
                  <a:pt x="0" y="7749626"/>
                </a:lnTo>
                <a:lnTo>
                  <a:pt x="6298333" y="7749626"/>
                </a:lnTo>
                <a:lnTo>
                  <a:pt x="6298333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pic>
        <p:nvPicPr>
          <p:cNvPr id="8" name="صورة 7" descr="صورة تحتوي على نص, الخط, لقطة شاشة, إيصال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E102FA13-0F40-9313-B225-85AE7326BB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423862"/>
            <a:ext cx="13876383" cy="2580946"/>
          </a:xfrm>
          <a:prstGeom prst="rect">
            <a:avLst/>
          </a:prstGeom>
        </p:spPr>
      </p:pic>
      <p:pic>
        <p:nvPicPr>
          <p:cNvPr id="10" name="صورة 9" descr="صورة تحتوي على عجلة, معرض, بناء, مركبة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4353B489-4835-C070-9591-995BFB9E4A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405222"/>
            <a:ext cx="5562600" cy="4322021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A2B79E33-3424-E116-6C8C-9C001944EE97}"/>
              </a:ext>
            </a:extLst>
          </p:cNvPr>
          <p:cNvSpPr txBox="1"/>
          <p:nvPr/>
        </p:nvSpPr>
        <p:spPr>
          <a:xfrm>
            <a:off x="6934200" y="5295900"/>
            <a:ext cx="7772400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A: </a:t>
            </a:r>
            <a:r>
              <a:rPr lang="en-US" sz="32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Let's go to the amusement park.</a:t>
            </a:r>
          </a:p>
          <a:p>
            <a:endParaRPr lang="en-US" sz="3200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B: </a:t>
            </a:r>
            <a:r>
              <a:rPr lang="en-US" sz="3200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No. Let's go zoo instead </a:t>
            </a:r>
            <a:endParaRPr lang="ar-EG" sz="3200" dirty="0">
              <a:solidFill>
                <a:schemeClr val="bg1"/>
              </a:solidFill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D7DD9-E205-7DBB-A9E4-4465F3F7DE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2A430A5-2223-6CE1-0CC7-136CCCEA3F74}"/>
              </a:ext>
            </a:extLst>
          </p:cNvPr>
          <p:cNvSpPr/>
          <p:nvPr/>
        </p:nvSpPr>
        <p:spPr>
          <a:xfrm>
            <a:off x="0" y="-3265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5371876" h="8992547">
                <a:moveTo>
                  <a:pt x="0" y="0"/>
                </a:moveTo>
                <a:lnTo>
                  <a:pt x="15371876" y="0"/>
                </a:lnTo>
                <a:lnTo>
                  <a:pt x="15371876" y="8992547"/>
                </a:lnTo>
                <a:lnTo>
                  <a:pt x="0" y="89925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 dirty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1FD2EB9-CF59-7337-9A39-56B711E655E3}"/>
              </a:ext>
            </a:extLst>
          </p:cNvPr>
          <p:cNvSpPr/>
          <p:nvPr/>
        </p:nvSpPr>
        <p:spPr>
          <a:xfrm>
            <a:off x="13361089" y="3296651"/>
            <a:ext cx="6084818" cy="6957692"/>
          </a:xfrm>
          <a:custGeom>
            <a:avLst/>
            <a:gdLst/>
            <a:ahLst/>
            <a:cxnLst/>
            <a:rect l="l" t="t" r="r" b="b"/>
            <a:pathLst>
              <a:path w="6084818" h="6957692">
                <a:moveTo>
                  <a:pt x="0" y="0"/>
                </a:moveTo>
                <a:lnTo>
                  <a:pt x="6084818" y="0"/>
                </a:lnTo>
                <a:lnTo>
                  <a:pt x="6084818" y="6957692"/>
                </a:lnTo>
                <a:lnTo>
                  <a:pt x="0" y="695769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ar-EG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D48D0B28-507B-11B7-C1E1-3D9C1D8C51CF}"/>
              </a:ext>
            </a:extLst>
          </p:cNvPr>
          <p:cNvSpPr txBox="1"/>
          <p:nvPr/>
        </p:nvSpPr>
        <p:spPr>
          <a:xfrm>
            <a:off x="7196826" y="638476"/>
            <a:ext cx="7882508" cy="754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600"/>
              </a:lnSpc>
            </a:pPr>
            <a:r>
              <a:rPr lang="en-US" sz="5600" dirty="0">
                <a:solidFill>
                  <a:srgbClr val="FFC000"/>
                </a:solidFill>
                <a:latin typeface="One Little Font"/>
                <a:ea typeface="One Little Font"/>
                <a:cs typeface="One Little Font"/>
                <a:sym typeface="One Little Font"/>
              </a:rPr>
              <a:t>Let's try this!</a:t>
            </a:r>
          </a:p>
        </p:txBody>
      </p:sp>
      <p:pic>
        <p:nvPicPr>
          <p:cNvPr id="8" name="صورة 7" descr="صورة تحتوي على سماء, شخص, في الخارج, الفحل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FADBCB6B-37F3-7B23-F5E6-8635E647E62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093" y="1714500"/>
            <a:ext cx="7168911" cy="4693418"/>
          </a:xfrm>
          <a:prstGeom prst="rect">
            <a:avLst/>
          </a:prstGeom>
        </p:spPr>
      </p:pic>
      <p:pic>
        <p:nvPicPr>
          <p:cNvPr id="10" name="صورة 9" descr="صورة تحتوي على في الخارج, ثلج, شخص, تزحلق على الثلج&#10;&#10;قد يكون المحتوى الذي تم إنشاؤه بواسطة الذكاء الاصطناعي غير صحيح.">
            <a:extLst>
              <a:ext uri="{FF2B5EF4-FFF2-40B4-BE49-F238E27FC236}">
                <a16:creationId xmlns:a16="http://schemas.microsoft.com/office/drawing/2014/main" id="{20105524-DC7D-43DB-890A-CB4CFE9498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72" y="1197453"/>
            <a:ext cx="3986526" cy="6066454"/>
          </a:xfrm>
          <a:prstGeom prst="rect">
            <a:avLst/>
          </a:prstGeom>
        </p:spPr>
      </p:pic>
      <p:sp>
        <p:nvSpPr>
          <p:cNvPr id="11" name="مربع نص 10">
            <a:extLst>
              <a:ext uri="{FF2B5EF4-FFF2-40B4-BE49-F238E27FC236}">
                <a16:creationId xmlns:a16="http://schemas.microsoft.com/office/drawing/2014/main" id="{66AEC5AD-64CF-2EE1-56D5-DD05527BB5CD}"/>
              </a:ext>
            </a:extLst>
          </p:cNvPr>
          <p:cNvSpPr txBox="1"/>
          <p:nvPr/>
        </p:nvSpPr>
        <p:spPr>
          <a:xfrm>
            <a:off x="685800" y="7654022"/>
            <a:ext cx="5105400" cy="184665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A: </a:t>
            </a:r>
            <a:r>
              <a:rPr lang="en-US" sz="3200" dirty="0">
                <a:solidFill>
                  <a:schemeClr val="bg1"/>
                </a:solidFill>
                <a:latin typeface="Calibri"/>
              </a:rPr>
              <a:t>why don’t we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skiing?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that sounds great!</a:t>
            </a:r>
            <a:endParaRPr kumimoji="0" lang="ar-EG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endParaRPr lang="ar-EG" dirty="0"/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8487103-18C6-482C-E84C-1BBE5C85B050}"/>
              </a:ext>
            </a:extLst>
          </p:cNvPr>
          <p:cNvSpPr txBox="1"/>
          <p:nvPr/>
        </p:nvSpPr>
        <p:spPr>
          <a:xfrm>
            <a:off x="6477000" y="6586798"/>
            <a:ext cx="6888100" cy="13542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A: </a:t>
            </a:r>
            <a:r>
              <a:rPr lang="en-US" sz="3200" dirty="0">
                <a:solidFill>
                  <a:schemeClr val="bg1"/>
                </a:solidFill>
                <a:latin typeface="Calibri"/>
              </a:rPr>
              <a:t>let’s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 horseback riding.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B: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thanks, but maybe another time.</a:t>
            </a:r>
            <a:endParaRPr kumimoji="0" lang="ar-EG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796866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</TotalTime>
  <Words>229</Words>
  <Application>Microsoft Office PowerPoint</Application>
  <PresentationFormat>مخصص</PresentationFormat>
  <Paragraphs>55</Paragraphs>
  <Slides>15</Slides>
  <Notes>2</Notes>
  <HiddenSlides>0</HiddenSlides>
  <MMClips>7</MMClips>
  <ScaleCrop>false</ScaleCrop>
  <HeadingPairs>
    <vt:vector size="6" baseType="variant">
      <vt:variant>
        <vt:lpstr>الخطوط المستخدمة</vt:lpstr>
      </vt:variant>
      <vt:variant>
        <vt:i4>9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25" baseType="lpstr">
      <vt:lpstr>Quicksand</vt:lpstr>
      <vt:lpstr>Aptos</vt:lpstr>
      <vt:lpstr>One Little Font</vt:lpstr>
      <vt:lpstr>One Little Font Bold</vt:lpstr>
      <vt:lpstr>Arial</vt:lpstr>
      <vt:lpstr>Quicksand Bold</vt:lpstr>
      <vt:lpstr>ADLaM Display</vt:lpstr>
      <vt:lpstr>Calibri</vt:lpstr>
      <vt:lpstr>Times New Roman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نسخة من Understanding the Pronoun Case Lesson for Elementary</dc:title>
  <dc:creator>Aya Amir</dc:creator>
  <cp:lastModifiedBy>Aya Amir</cp:lastModifiedBy>
  <cp:revision>8</cp:revision>
  <dcterms:created xsi:type="dcterms:W3CDTF">2006-08-16T00:00:00Z</dcterms:created>
  <dcterms:modified xsi:type="dcterms:W3CDTF">2026-02-02T21:19:49Z</dcterms:modified>
  <dc:identifier>DAG_vCYfP1w</dc:identifier>
</cp:coreProperties>
</file>